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p:sldMasterIdLst>
    <p:sldMasterId id="2147483648" r:id="rId1"/>
  </p:sldMasterIdLst>
  <p:notesMasterIdLst>
    <p:notesMasterId r:id="rId28"/>
  </p:notesMasterIdLst>
  <p:handoutMasterIdLst>
    <p:handoutMasterId r:id="rId29"/>
  </p:handoutMasterIdLst>
  <p:sldIdLst>
    <p:sldId id="396" r:id="rId2"/>
    <p:sldId id="414" r:id="rId3"/>
    <p:sldId id="432" r:id="rId4"/>
    <p:sldId id="408" r:id="rId5"/>
    <p:sldId id="397" r:id="rId6"/>
    <p:sldId id="430" r:id="rId7"/>
    <p:sldId id="437" r:id="rId8"/>
    <p:sldId id="433" r:id="rId9"/>
    <p:sldId id="298" r:id="rId10"/>
    <p:sldId id="434" r:id="rId11"/>
    <p:sldId id="391" r:id="rId12"/>
    <p:sldId id="436" r:id="rId13"/>
    <p:sldId id="415" r:id="rId14"/>
    <p:sldId id="366" r:id="rId15"/>
    <p:sldId id="323" r:id="rId16"/>
    <p:sldId id="416" r:id="rId17"/>
    <p:sldId id="431" r:id="rId18"/>
    <p:sldId id="413" r:id="rId19"/>
    <p:sldId id="346" r:id="rId20"/>
    <p:sldId id="401" r:id="rId21"/>
    <p:sldId id="372" r:id="rId22"/>
    <p:sldId id="438" r:id="rId23"/>
    <p:sldId id="411" r:id="rId24"/>
    <p:sldId id="404" r:id="rId25"/>
    <p:sldId id="429" r:id="rId26"/>
    <p:sldId id="419" r:id="rId27"/>
  </p:sldIdLst>
  <p:sldSz cx="13004800" cy="9753600"/>
  <p:notesSz cx="9144000" cy="68580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C02242"/>
    <a:srgbClr val="4572A7"/>
    <a:srgbClr val="135596"/>
    <a:srgbClr val="B1BB2B"/>
    <a:srgbClr val="00A4E6"/>
    <a:srgbClr val="3C6290"/>
    <a:srgbClr val="DFF4FD"/>
    <a:srgbClr val="B7E6FB"/>
    <a:srgbClr val="9ADBF9"/>
    <a:srgbClr val="6633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7080" autoAdjust="0"/>
    <p:restoredTop sz="77792" autoAdjust="0"/>
  </p:normalViewPr>
  <p:slideViewPr>
    <p:cSldViewPr>
      <p:cViewPr varScale="1">
        <p:scale>
          <a:sx n="84" d="100"/>
          <a:sy n="84" d="100"/>
        </p:scale>
        <p:origin x="-1856" y="-120"/>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5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916CF7C2-976C-47DA-98E7-E4C4BB840F4B}"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017066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9270875-C9CC-45A1-9123-CE5DF95DD1D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7861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ls.gov/emp/" TargetMode="External"/><Relationship Id="rId4" Type="http://schemas.openxmlformats.org/officeDocument/2006/relationships/hyperlink" Target="http://www.healthit.gov/buzz-blog/university-based-training/ubt-program-preparing-health-leaders-tomorrow-today" TargetMode="External"/><Relationship Id="rId5" Type="http://schemas.openxmlformats.org/officeDocument/2006/relationships/hyperlink" Target="http://www.cbo.gov/sites/default/files/cbofiles/ftpdocs/99xx/doc9966/hitechrangelltr.pdf"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endParaRPr lang="en-US" dirty="0"/>
          </a:p>
        </p:txBody>
      </p:sp>
      <p:sp>
        <p:nvSpPr>
          <p:cNvPr id="4" name="Slide Number Placeholder 3"/>
          <p:cNvSpPr>
            <a:spLocks noGrp="1"/>
          </p:cNvSpPr>
          <p:nvPr>
            <p:ph type="sldNum" sz="quarter" idx="10"/>
          </p:nvPr>
        </p:nvSpPr>
        <p:spPr/>
        <p:txBody>
          <a:bodyPr/>
          <a:lstStyle/>
          <a:p>
            <a:fld id="{A9270875-C9CC-45A1-9123-CE5DF95DD1D1}" type="slidenum">
              <a:rPr lang="en-US" smtClean="0"/>
              <a:pPr/>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5430885"/>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smtClean="0"/>
              <a:t>Messaging: Increasing employment growth for computing</a:t>
            </a:r>
          </a:p>
          <a:p>
            <a:endParaRPr lang="en-US" dirty="0" smtClean="0">
              <a:solidFill>
                <a:srgbClr val="FF0000"/>
              </a:solidFill>
            </a:endParaRPr>
          </a:p>
          <a:p>
            <a:r>
              <a:rPr lang="en-US" u="sng" dirty="0" smtClean="0">
                <a:solidFill>
                  <a:srgbClr val="FF0000"/>
                </a:solidFill>
              </a:rPr>
              <a:t>BLS</a:t>
            </a:r>
            <a:r>
              <a:rPr lang="en-US" u="sng" baseline="0" dirty="0" smtClean="0">
                <a:solidFill>
                  <a:srgbClr val="FF0000"/>
                </a:solidFill>
              </a:rPr>
              <a:t> defines STEM</a:t>
            </a:r>
            <a:r>
              <a:rPr lang="en-US" baseline="0" dirty="0" smtClean="0">
                <a:solidFill>
                  <a:srgbClr val="FF0000"/>
                </a:solidFill>
              </a:rPr>
              <a:t> as 97 occupations in Computer, Math, Architecture, Engineering, Life Sciences, Physical Sciences, </a:t>
            </a:r>
            <a:r>
              <a:rPr lang="en-US" u="sng" baseline="0" dirty="0" smtClean="0">
                <a:solidFill>
                  <a:srgbClr val="FF0000"/>
                </a:solidFill>
              </a:rPr>
              <a:t>and Social Sciences</a:t>
            </a:r>
            <a:r>
              <a:rPr lang="en-US" baseline="0" dirty="0" smtClean="0">
                <a:solidFill>
                  <a:srgbClr val="FF0000"/>
                </a:solidFill>
              </a:rPr>
              <a:t>. The above graph also includes 4 additional managerial categories: (1) CS managers, (2) engineering managers, (3) national sciences managers, and (4) “social and community service” managers. Thus, there are </a:t>
            </a:r>
            <a:r>
              <a:rPr lang="en-US" b="1" baseline="0" dirty="0" smtClean="0">
                <a:solidFill>
                  <a:srgbClr val="FF0000"/>
                </a:solidFill>
              </a:rPr>
              <a:t>101 total occupations used to calculate annual STEM jobs </a:t>
            </a:r>
            <a:r>
              <a:rPr lang="en-US" baseline="0" dirty="0" smtClean="0">
                <a:solidFill>
                  <a:srgbClr val="FF0000"/>
                </a:solidFill>
              </a:rPr>
              <a:t>above. </a:t>
            </a:r>
          </a:p>
          <a:p>
            <a:endParaRPr lang="en-US" baseline="0" dirty="0" smtClean="0">
              <a:solidFill>
                <a:srgbClr val="FF0000"/>
              </a:solidFill>
            </a:endParaRPr>
          </a:p>
          <a:p>
            <a:r>
              <a:rPr lang="en-US" baseline="0" dirty="0" smtClean="0">
                <a:solidFill>
                  <a:srgbClr val="FF0000"/>
                </a:solidFill>
              </a:rPr>
              <a:t>Using the BLS Employment Projections 2010-2010, the 101 </a:t>
            </a:r>
            <a:r>
              <a:rPr lang="en-US" b="1" baseline="0" dirty="0" smtClean="0">
                <a:solidFill>
                  <a:srgbClr val="FF0000"/>
                </a:solidFill>
              </a:rPr>
              <a:t>STEM occupations are 5.5% of all jobs nationwide</a:t>
            </a:r>
            <a:r>
              <a:rPr lang="en-US" baseline="0" dirty="0" smtClean="0">
                <a:solidFill>
                  <a:srgbClr val="FF0000"/>
                </a:solidFill>
              </a:rPr>
              <a:t>. CS jobs currently are </a:t>
            </a:r>
            <a:r>
              <a:rPr lang="en-US" sz="1200" i="0" kern="1200" baseline="0" dirty="0" smtClean="0">
                <a:solidFill>
                  <a:schemeClr val="tx1"/>
                </a:solidFill>
                <a:latin typeface="+mn-lt"/>
                <a:ea typeface="+mn-ea"/>
                <a:cs typeface="+mn-cs"/>
              </a:rPr>
              <a:t>2.7% of all jobs nationwide. </a:t>
            </a:r>
          </a:p>
          <a:p>
            <a:endParaRPr lang="en-US"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latin typeface="+mn-lt"/>
                <a:ea typeface="+mn-ea"/>
                <a:cs typeface="+mn-cs"/>
              </a:rPr>
              <a:t>During 2010-2020, </a:t>
            </a:r>
            <a:r>
              <a:rPr lang="en-US" b="1" i="0" baseline="0" dirty="0" smtClean="0">
                <a:solidFill>
                  <a:srgbClr val="FF0000"/>
                </a:solidFill>
              </a:rPr>
              <a:t>computing jobs </a:t>
            </a:r>
            <a:r>
              <a:rPr lang="en-US" b="0" i="0" baseline="0" dirty="0" smtClean="0">
                <a:solidFill>
                  <a:srgbClr val="FF0000"/>
                </a:solidFill>
              </a:rPr>
              <a:t>will constitute more than </a:t>
            </a:r>
            <a:r>
              <a:rPr lang="en-US" b="1" i="0" baseline="0" dirty="0" smtClean="0">
                <a:solidFill>
                  <a:srgbClr val="FF0000"/>
                </a:solidFill>
              </a:rPr>
              <a:t>1 in every 2 STEM jobs</a:t>
            </a:r>
            <a:r>
              <a:rPr lang="en-US" i="0" baseline="0" dirty="0" smtClean="0">
                <a:solidFill>
                  <a:srgbClr val="FF0000"/>
                </a:solidFill>
              </a:rPr>
              <a:t>. [Does that number increase for jobs requiring a bachelor’s degree?]</a:t>
            </a:r>
          </a:p>
          <a:p>
            <a:endParaRPr lang="en-US"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solidFill>
                  <a:srgbClr val="FF0000"/>
                </a:solidFill>
              </a:rPr>
              <a:t>Social sciences</a:t>
            </a:r>
            <a:r>
              <a:rPr lang="en-US" baseline="0" dirty="0" smtClean="0">
                <a:solidFill>
                  <a:srgbClr val="FF0000"/>
                </a:solidFill>
              </a:rPr>
              <a:t>, according to BLS, includes anthropologists, archeologists, economists, geographers, political science, psychologists, urban planners, and other social scientists.</a:t>
            </a:r>
          </a:p>
          <a:p>
            <a:endParaRPr lang="en-US" i="0" baseline="0" dirty="0" smtClean="0">
              <a:solidFill>
                <a:srgbClr val="FF0000"/>
              </a:solidFill>
            </a:endParaRPr>
          </a:p>
          <a:p>
            <a:r>
              <a:rPr lang="en-US" b="1" i="0" u="sng" baseline="0" dirty="0" smtClean="0">
                <a:solidFill>
                  <a:srgbClr val="FF0000"/>
                </a:solidFill>
              </a:rPr>
              <a:t>Physical sciences</a:t>
            </a:r>
            <a:r>
              <a:rPr lang="en-US" i="0" baseline="0" dirty="0" smtClean="0">
                <a:solidFill>
                  <a:srgbClr val="FF0000"/>
                </a:solidFill>
              </a:rPr>
              <a:t>, according to BLS, includes astronomers, atmospheric, chemists, geological, hydrologists, materials, and other physical sciences.</a:t>
            </a:r>
          </a:p>
          <a:p>
            <a:endParaRPr lang="en-US" i="0" baseline="0" dirty="0" smtClean="0">
              <a:solidFill>
                <a:srgbClr val="FF0000"/>
              </a:solidFill>
            </a:endParaRPr>
          </a:p>
          <a:p>
            <a:r>
              <a:rPr lang="en-US" b="1" i="0" u="sng" baseline="0" dirty="0" smtClean="0">
                <a:solidFill>
                  <a:srgbClr val="FF0000"/>
                </a:solidFill>
              </a:rPr>
              <a:t>Life sciences</a:t>
            </a:r>
            <a:r>
              <a:rPr lang="en-US" i="0" baseline="0" dirty="0" smtClean="0">
                <a:solidFill>
                  <a:srgbClr val="FF0000"/>
                </a:solidFill>
              </a:rPr>
              <a:t>, according to BLS, includes agricultural, animal, biochemists, biophysicists food, conservation, foresters, microbiology, plant, and soil. BLS INCLUDES epidemiologists and medical scientists, will include also in MEDICAL, in later slides.    </a:t>
            </a:r>
            <a:endParaRPr lang="en-US" baseline="0" dirty="0" smtClean="0">
              <a:solidFill>
                <a:srgbClr val="FF0000"/>
              </a:solidFill>
            </a:endParaRPr>
          </a:p>
          <a:p>
            <a:endParaRPr lang="en-US" baseline="0" dirty="0" smtClean="0">
              <a:solidFill>
                <a:srgbClr val="FF0000"/>
              </a:solidFill>
            </a:endParaRPr>
          </a:p>
          <a:p>
            <a:r>
              <a:rPr lang="en-US" b="1" i="0" u="sng" baseline="0" dirty="0" smtClean="0">
                <a:solidFill>
                  <a:srgbClr val="FF0000"/>
                </a:solidFill>
              </a:rPr>
              <a:t>Engineering</a:t>
            </a:r>
            <a:r>
              <a:rPr lang="en-US" i="0" baseline="0" dirty="0" smtClean="0">
                <a:solidFill>
                  <a:srgbClr val="FF0000"/>
                </a:solidFill>
              </a:rPr>
              <a:t>, according to BLS, architects, aerospace, chemical, civil, electrical, environmental, industrial, marine, materials, mechanical, mining, nuclear, drafters, and technicians. BLS INCLUDES IN ENGINEERING BUT INCLUDED IN CS &amp; MATH in ABOVE GRAPH – [computer hardware engineers, 2290 annual job openings (&lt;1% of STEM jobs)]</a:t>
            </a:r>
          </a:p>
          <a:p>
            <a:endParaRPr lang="en-US" i="0" baseline="0" dirty="0" smtClean="0">
              <a:solidFill>
                <a:srgbClr val="FF0000"/>
              </a:solidFill>
            </a:endParaRPr>
          </a:p>
          <a:p>
            <a:r>
              <a:rPr lang="en-US" b="1" i="0" u="sng" baseline="0" dirty="0" smtClean="0">
                <a:solidFill>
                  <a:srgbClr val="FF0000"/>
                </a:solidFill>
              </a:rPr>
              <a:t>Computing and Mathematics</a:t>
            </a:r>
            <a:r>
              <a:rPr lang="en-US" i="0" baseline="0" dirty="0" smtClean="0">
                <a:solidFill>
                  <a:srgbClr val="FF0000"/>
                </a:solidFill>
              </a:rPr>
              <a:t>, according to BLS, includes developers &amp; programmers, database administrators, network, information security, network, and support specialists. Math includes actuaries, mathematicians, research, statisticians, and technicians.  </a:t>
            </a:r>
            <a:endParaRPr lang="en-US" baseline="0" dirty="0" smtClean="0">
              <a:solidFill>
                <a:srgbClr val="FF0000"/>
              </a:solidFill>
            </a:endParaRPr>
          </a:p>
          <a:p>
            <a:endParaRPr lang="en-US" baseline="0" dirty="0" smtClean="0">
              <a:solidFill>
                <a:srgbClr val="FF0000"/>
              </a:solidFill>
            </a:endParaRPr>
          </a:p>
          <a:p>
            <a:r>
              <a:rPr lang="en-US" sz="1200" i="1" kern="1200" dirty="0" smtClean="0">
                <a:solidFill>
                  <a:schemeClr val="tx1"/>
                </a:solidFill>
                <a:latin typeface="+mn-lt"/>
                <a:ea typeface="+mn-ea"/>
                <a:cs typeface="+mn-cs"/>
              </a:rPr>
              <a:t>Using May 2011 data from the Occupational Employment Statistics (OES) program, </a:t>
            </a:r>
            <a:r>
              <a:rPr lang="en-US" sz="1200" b="1" i="1" kern="1200" dirty="0" smtClean="0">
                <a:solidFill>
                  <a:schemeClr val="tx1"/>
                </a:solidFill>
                <a:latin typeface="+mn-lt"/>
                <a:ea typeface="+mn-ea"/>
                <a:cs typeface="+mn-cs"/>
              </a:rPr>
              <a:t>STEM</a:t>
            </a:r>
            <a:r>
              <a:rPr lang="en-US" sz="1200" b="1" i="1" kern="1200" baseline="0" dirty="0" smtClean="0">
                <a:solidFill>
                  <a:schemeClr val="tx1"/>
                </a:solidFill>
                <a:latin typeface="+mn-lt"/>
                <a:ea typeface="+mn-ea"/>
                <a:cs typeface="+mn-cs"/>
              </a:rPr>
              <a:t> jobs are 6% of all jobs nationwide</a:t>
            </a:r>
            <a:r>
              <a:rPr lang="en-US" sz="1200" i="1" kern="1200" baseline="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CS</a:t>
            </a:r>
            <a:r>
              <a:rPr lang="en-US" sz="1200" b="1" i="1" kern="1200" baseline="0" dirty="0" smtClean="0">
                <a:solidFill>
                  <a:schemeClr val="tx1"/>
                </a:solidFill>
                <a:latin typeface="+mn-lt"/>
                <a:ea typeface="+mn-ea"/>
                <a:cs typeface="+mn-cs"/>
              </a:rPr>
              <a:t> jobs are  2.7% of all jobs nationwide</a:t>
            </a:r>
            <a:r>
              <a:rPr lang="en-US" sz="1200" i="1" kern="1200" baseline="0" dirty="0" smtClean="0">
                <a:solidFill>
                  <a:schemeClr val="tx1"/>
                </a:solidFill>
                <a:latin typeface="+mn-lt"/>
                <a:ea typeface="+mn-ea"/>
                <a:cs typeface="+mn-cs"/>
              </a:rPr>
              <a:t>. </a:t>
            </a:r>
            <a:endParaRPr lang="en-US" baseline="0" dirty="0" smtClean="0">
              <a:solidFill>
                <a:srgbClr val="FF0000"/>
              </a:solidFill>
            </a:endParaRPr>
          </a:p>
          <a:p>
            <a:endParaRPr lang="en-US" baseline="0" dirty="0" smtClean="0">
              <a:solidFill>
                <a:srgbClr val="FF0000"/>
              </a:solidFill>
            </a:endParaRPr>
          </a:p>
          <a:p>
            <a:r>
              <a:rPr lang="en-US" i="1" baseline="0" dirty="0" smtClean="0">
                <a:solidFill>
                  <a:srgbClr val="FF0000"/>
                </a:solidFill>
              </a:rPr>
              <a:t>Note: NSF considers medical as STEM-related. Treated separately on other slides. </a:t>
            </a: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A9270875-C9CC-45A1-9123-CE5DF95DD1D1}" type="slidenum">
              <a:rPr lang="en-US" smtClean="0"/>
              <a:pPr/>
              <a:t>10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723816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smtClean="0"/>
              <a:t>Messaging: Increasing employment growth for computing</a:t>
            </a:r>
          </a:p>
          <a:p>
            <a:endParaRPr lang="en-US" dirty="0" smtClean="0">
              <a:solidFill>
                <a:srgbClr val="FF0000"/>
              </a:solidFill>
            </a:endParaRPr>
          </a:p>
          <a:p>
            <a:pPr algn="ctr"/>
            <a:r>
              <a:rPr lang="en-US" b="1" dirty="0" smtClean="0">
                <a:solidFill>
                  <a:srgbClr val="FF0000"/>
                </a:solidFill>
              </a:rPr>
              <a:t>Computing</a:t>
            </a:r>
            <a:r>
              <a:rPr lang="en-US" b="1" baseline="0" dirty="0" smtClean="0">
                <a:solidFill>
                  <a:srgbClr val="FF0000"/>
                </a:solidFill>
              </a:rPr>
              <a:t> </a:t>
            </a:r>
            <a:r>
              <a:rPr lang="en-US" b="1" dirty="0" smtClean="0">
                <a:solidFill>
                  <a:srgbClr val="FF0000"/>
                </a:solidFill>
              </a:rPr>
              <a:t>and Mathematics </a:t>
            </a:r>
            <a:r>
              <a:rPr lang="en-US" dirty="0" smtClean="0">
                <a:solidFill>
                  <a:srgbClr val="FF0000"/>
                </a:solidFill>
              </a:rPr>
              <a:t>is the </a:t>
            </a:r>
            <a:r>
              <a:rPr lang="en-US" b="1" u="sng" dirty="0" smtClean="0">
                <a:solidFill>
                  <a:srgbClr val="FF0000"/>
                </a:solidFill>
              </a:rPr>
              <a:t>ONLY</a:t>
            </a:r>
            <a:r>
              <a:rPr lang="en-US" b="1" u="none" dirty="0" smtClean="0">
                <a:solidFill>
                  <a:srgbClr val="FF0000"/>
                </a:solidFill>
              </a:rPr>
              <a:t> </a:t>
            </a:r>
            <a:r>
              <a:rPr lang="en-US" dirty="0" smtClean="0">
                <a:solidFill>
                  <a:srgbClr val="FF0000"/>
                </a:solidFill>
              </a:rPr>
              <a:t>STEM</a:t>
            </a:r>
            <a:r>
              <a:rPr lang="en-US" baseline="0" dirty="0" smtClean="0">
                <a:solidFill>
                  <a:srgbClr val="FF0000"/>
                </a:solidFill>
              </a:rPr>
              <a:t> category </a:t>
            </a:r>
          </a:p>
          <a:p>
            <a:pPr algn="ctr"/>
            <a:r>
              <a:rPr lang="en-US" baseline="0" dirty="0" smtClean="0">
                <a:solidFill>
                  <a:srgbClr val="FF0000"/>
                </a:solidFill>
              </a:rPr>
              <a:t>in which </a:t>
            </a:r>
            <a:r>
              <a:rPr lang="en-US" b="1" baseline="0" dirty="0" smtClean="0">
                <a:solidFill>
                  <a:srgbClr val="FF0000"/>
                </a:solidFill>
              </a:rPr>
              <a:t>job demand exceeds </a:t>
            </a:r>
            <a:r>
              <a:rPr lang="en-US" baseline="0" dirty="0" smtClean="0">
                <a:solidFill>
                  <a:srgbClr val="FF0000"/>
                </a:solidFill>
              </a:rPr>
              <a:t>and </a:t>
            </a:r>
            <a:r>
              <a:rPr lang="en-US" b="1" baseline="0" dirty="0" smtClean="0">
                <a:solidFill>
                  <a:srgbClr val="FF0000"/>
                </a:solidFill>
              </a:rPr>
              <a:t>will continue </a:t>
            </a:r>
            <a:r>
              <a:rPr lang="en-US" baseline="0" dirty="0" smtClean="0">
                <a:solidFill>
                  <a:srgbClr val="FF0000"/>
                </a:solidFill>
              </a:rPr>
              <a:t>to exceed </a:t>
            </a:r>
            <a:r>
              <a:rPr lang="en-US" b="1" baseline="0" dirty="0" smtClean="0">
                <a:solidFill>
                  <a:srgbClr val="FF0000"/>
                </a:solidFill>
              </a:rPr>
              <a:t>trained/skilled supply</a:t>
            </a:r>
            <a:r>
              <a:rPr lang="en-US" baseline="0" dirty="0" smtClean="0">
                <a:solidFill>
                  <a:srgbClr val="FF0000"/>
                </a:solidFill>
              </a:rPr>
              <a:t>. </a:t>
            </a:r>
          </a:p>
          <a:p>
            <a:endParaRPr lang="en-US" baseline="0" dirty="0" smtClean="0">
              <a:solidFill>
                <a:srgbClr val="FF0000"/>
              </a:solidFill>
            </a:endParaRPr>
          </a:p>
          <a:p>
            <a:endParaRPr lang="en-US" baseline="0" dirty="0" smtClean="0">
              <a:solidFill>
                <a:srgbClr val="FF0000"/>
              </a:solidFill>
            </a:endParaRPr>
          </a:p>
          <a:p>
            <a:endParaRPr lang="en-US" baseline="0" dirty="0" smtClean="0">
              <a:solidFill>
                <a:srgbClr val="FF0000"/>
              </a:solidFill>
            </a:endParaRPr>
          </a:p>
          <a:p>
            <a:endParaRPr lang="en-US" baseline="0" dirty="0" smtClean="0">
              <a:solidFill>
                <a:srgbClr val="FF0000"/>
              </a:solidFill>
            </a:endParaRPr>
          </a:p>
          <a:p>
            <a:r>
              <a:rPr lang="en-US" baseline="0" dirty="0" smtClean="0">
                <a:solidFill>
                  <a:srgbClr val="FF0000"/>
                </a:solidFill>
              </a:rPr>
              <a:t>Consistent with NSF and BLS definitions, </a:t>
            </a:r>
            <a:r>
              <a:rPr lang="en-US" b="1" u="sng" baseline="0" dirty="0" smtClean="0">
                <a:solidFill>
                  <a:srgbClr val="FF0000"/>
                </a:solidFill>
              </a:rPr>
              <a:t>STEM includes non-medical </a:t>
            </a:r>
            <a:r>
              <a:rPr lang="en-US" baseline="0" dirty="0" smtClean="0">
                <a:solidFill>
                  <a:srgbClr val="FF0000"/>
                </a:solidFill>
              </a:rPr>
              <a:t>degrees and occupations. </a:t>
            </a:r>
          </a:p>
          <a:p>
            <a:endParaRPr lang="en-US" dirty="0"/>
          </a:p>
        </p:txBody>
      </p:sp>
      <p:sp>
        <p:nvSpPr>
          <p:cNvPr id="4" name="Slide Number Placeholder 3"/>
          <p:cNvSpPr>
            <a:spLocks noGrp="1"/>
          </p:cNvSpPr>
          <p:nvPr>
            <p:ph type="sldNum" sz="quarter" idx="10"/>
          </p:nvPr>
        </p:nvSpPr>
        <p:spPr/>
        <p:txBody>
          <a:bodyPr/>
          <a:lstStyle/>
          <a:p>
            <a:fld id="{A9270875-C9CC-45A1-9123-CE5DF95DD1D1}" type="slidenum">
              <a:rPr lang="en-US" smtClean="0"/>
              <a:pPr/>
              <a:t>11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7238162"/>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smtClean="0"/>
              <a:t>Messaging: Increasing employment growth for computing</a:t>
            </a:r>
          </a:p>
          <a:p>
            <a:endParaRPr lang="en-US" dirty="0" smtClean="0">
              <a:solidFill>
                <a:srgbClr val="FF0000"/>
              </a:solidFill>
            </a:endParaRPr>
          </a:p>
          <a:p>
            <a:pPr algn="ctr"/>
            <a:endParaRPr lang="en-US" dirty="0" smtClean="0">
              <a:solidFill>
                <a:srgbClr val="FF0000"/>
              </a:solidFill>
            </a:endParaRPr>
          </a:p>
          <a:p>
            <a:pPr algn="ctr"/>
            <a:r>
              <a:rPr lang="en-US" dirty="0" smtClean="0">
                <a:solidFill>
                  <a:srgbClr val="FF0000"/>
                </a:solidFill>
              </a:rPr>
              <a:t>Largest STEM Occupations in 2020</a:t>
            </a:r>
          </a:p>
          <a:p>
            <a:pPr algn="ctr"/>
            <a:endParaRPr lang="en-US" dirty="0" smtClean="0">
              <a:solidFill>
                <a:srgbClr val="FF0000"/>
              </a:solidFill>
            </a:endParaRPr>
          </a:p>
          <a:p>
            <a:pPr algn="ctr"/>
            <a:r>
              <a:rPr lang="en-US" dirty="0" smtClean="0">
                <a:solidFill>
                  <a:srgbClr val="FF0000"/>
                </a:solidFill>
              </a:rPr>
              <a:t>All categories --- except computer support specialists</a:t>
            </a:r>
            <a:r>
              <a:rPr lang="en-US" baseline="0" dirty="0" smtClean="0">
                <a:solidFill>
                  <a:srgbClr val="FF0000"/>
                </a:solidFill>
              </a:rPr>
              <a:t> --- require a Bachelor’s degree. </a:t>
            </a:r>
          </a:p>
          <a:p>
            <a:pPr algn="ctr"/>
            <a:endParaRPr lang="en-US" baseline="0" dirty="0" smtClean="0">
              <a:solidFill>
                <a:srgbClr val="FF0000"/>
              </a:solidFill>
            </a:endParaRPr>
          </a:p>
          <a:p>
            <a:pPr algn="ctr"/>
            <a:r>
              <a:rPr lang="en-US" dirty="0" smtClean="0">
                <a:solidFill>
                  <a:srgbClr val="FF0000"/>
                </a:solidFill>
              </a:rPr>
              <a:t>Computer support specialists will be 20% of computing and mathematics occupations in 2020.</a:t>
            </a:r>
          </a:p>
        </p:txBody>
      </p:sp>
      <p:sp>
        <p:nvSpPr>
          <p:cNvPr id="4" name="Slide Number Placeholder 3"/>
          <p:cNvSpPr>
            <a:spLocks noGrp="1"/>
          </p:cNvSpPr>
          <p:nvPr>
            <p:ph type="sldNum" sz="quarter" idx="10"/>
          </p:nvPr>
        </p:nvSpPr>
        <p:spPr/>
        <p:txBody>
          <a:bodyPr/>
          <a:lstStyle/>
          <a:p>
            <a:fld id="{A9270875-C9CC-45A1-9123-CE5DF95DD1D1}" type="slidenum">
              <a:rPr lang="en-US" smtClean="0"/>
              <a:pPr/>
              <a:t>12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7238162"/>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Earnings</a:t>
            </a:r>
            <a:endParaRPr lang="en-US" dirty="0"/>
          </a:p>
        </p:txBody>
      </p:sp>
      <p:sp>
        <p:nvSpPr>
          <p:cNvPr id="4" name="Slide Number Placeholder 3"/>
          <p:cNvSpPr>
            <a:spLocks noGrp="1"/>
          </p:cNvSpPr>
          <p:nvPr>
            <p:ph type="sldNum" sz="quarter" idx="10"/>
          </p:nvPr>
        </p:nvSpPr>
        <p:spPr/>
        <p:txBody>
          <a:bodyPr/>
          <a:lstStyle/>
          <a:p>
            <a:fld id="{A9270875-C9CC-45A1-9123-CE5DF95DD1D1}" type="slidenum">
              <a:rPr lang="en-US" smtClean="0"/>
              <a:pPr/>
              <a:t>13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0497302"/>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Messaging:</a:t>
            </a:r>
            <a:r>
              <a:rPr lang="en-US" b="1" u="sng" baseline="0" dirty="0" smtClean="0"/>
              <a:t> </a:t>
            </a:r>
            <a:r>
              <a:rPr lang="en-US" b="1" u="sng" dirty="0" smtClean="0"/>
              <a:t>Increasing employmen</a:t>
            </a:r>
            <a:r>
              <a:rPr lang="en-US" b="1" u="sng" baseline="0" dirty="0" smtClean="0"/>
              <a:t>t and higher earnings</a:t>
            </a:r>
            <a:endParaRPr lang="en-US" i="1" dirty="0" smtClean="0">
              <a:solidFill>
                <a:srgbClr val="FF0000"/>
              </a:solidFill>
            </a:endParaRPr>
          </a:p>
          <a:p>
            <a:endParaRPr lang="en-US" baseline="0" dirty="0" smtClean="0"/>
          </a:p>
          <a:p>
            <a:r>
              <a:rPr lang="en-US" baseline="0" dirty="0" smtClean="0"/>
              <a:t>National average employment growth 2010-2020 = </a:t>
            </a:r>
            <a:r>
              <a:rPr lang="en-US" b="1" baseline="0" dirty="0" smtClean="0"/>
              <a:t>14.3 % </a:t>
            </a:r>
          </a:p>
          <a:p>
            <a:endParaRPr lang="en-US" baseline="0" dirty="0" smtClean="0"/>
          </a:p>
          <a:p>
            <a:r>
              <a:rPr lang="en-US" b="0" baseline="0" dirty="0" smtClean="0"/>
              <a:t>National median annual salary = </a:t>
            </a:r>
            <a:r>
              <a:rPr lang="en-US" b="1" baseline="0" dirty="0" smtClean="0"/>
              <a:t>$45,230</a:t>
            </a:r>
          </a:p>
          <a:p>
            <a:endParaRPr lang="en-US" dirty="0" smtClean="0"/>
          </a:p>
          <a:p>
            <a:r>
              <a:rPr lang="en-US" dirty="0" smtClean="0"/>
              <a:t>Average computing salaries</a:t>
            </a:r>
            <a:r>
              <a:rPr lang="en-US" baseline="0" dirty="0" smtClean="0"/>
              <a:t> with managers = roughly $86,400</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9270875-C9CC-45A1-9123-CE5DF95DD1D1}" type="slidenum">
              <a:rPr lang="en-US" smtClean="0"/>
              <a:pPr/>
              <a:t>14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7238162"/>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Messaging: Increasing employmen</a:t>
            </a:r>
            <a:r>
              <a:rPr lang="en-US" b="1" u="sng" baseline="0" dirty="0" smtClean="0"/>
              <a:t>t and higher earnings</a:t>
            </a:r>
            <a:endParaRPr lang="en-US" i="1" dirty="0" smtClean="0">
              <a:solidFill>
                <a:srgbClr val="FF0000"/>
              </a:solidFill>
            </a:endParaRPr>
          </a:p>
          <a:p>
            <a:endParaRPr lang="en-US" b="1" baseline="0" dirty="0" smtClean="0">
              <a:solidFill>
                <a:srgbClr val="FF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Purpose</a:t>
            </a:r>
            <a:r>
              <a:rPr lang="en-US" baseline="0" dirty="0" smtClean="0">
                <a:solidFill>
                  <a:srgbClr val="FF0000"/>
                </a:solidFill>
              </a:rPr>
              <a:t> </a:t>
            </a:r>
            <a:r>
              <a:rPr lang="en-US" dirty="0" smtClean="0">
                <a:solidFill>
                  <a:srgbClr val="FF0000"/>
                </a:solidFill>
              </a:rPr>
              <a:t>is to highlight </a:t>
            </a:r>
            <a:r>
              <a:rPr lang="en-US" b="1" dirty="0" smtClean="0">
                <a:solidFill>
                  <a:srgbClr val="FF0000"/>
                </a:solidFill>
              </a:rPr>
              <a:t>NUMERIC</a:t>
            </a:r>
            <a:r>
              <a:rPr lang="en-US" b="1" baseline="0" dirty="0" smtClean="0">
                <a:solidFill>
                  <a:srgbClr val="FF0000"/>
                </a:solidFill>
              </a:rPr>
              <a:t> </a:t>
            </a:r>
            <a:r>
              <a:rPr lang="en-US" b="0" baseline="0" dirty="0" smtClean="0">
                <a:solidFill>
                  <a:srgbClr val="FF0000"/>
                </a:solidFill>
              </a:rPr>
              <a:t>(Total Employment) </a:t>
            </a:r>
            <a:r>
              <a:rPr lang="en-US" b="1" baseline="0" dirty="0" smtClean="0">
                <a:solidFill>
                  <a:srgbClr val="FF0000"/>
                </a:solidFill>
              </a:rPr>
              <a:t>versus PERCENTAGE</a:t>
            </a:r>
            <a:r>
              <a:rPr lang="en-US" baseline="0" dirty="0" smtClean="0">
                <a:solidFill>
                  <a:srgbClr val="FF0000"/>
                </a:solidFill>
              </a:rPr>
              <a:t> (Growth) change.</a:t>
            </a:r>
            <a:endParaRPr lang="en-US" dirty="0" smtClean="0">
              <a:solidFill>
                <a:srgbClr val="FF0000"/>
              </a:solidFill>
            </a:endParaRPr>
          </a:p>
          <a:p>
            <a:endParaRPr lang="en-US" b="1" baseline="0" dirty="0" smtClean="0">
              <a:solidFill>
                <a:srgbClr val="FF0000"/>
              </a:solidFill>
            </a:endParaRPr>
          </a:p>
          <a:p>
            <a:endParaRPr lang="en-US" b="1" baseline="0" dirty="0" smtClean="0">
              <a:solidFill>
                <a:srgbClr val="FF0000"/>
              </a:solidFill>
            </a:endParaRPr>
          </a:p>
          <a:p>
            <a:pPr algn="ctr"/>
            <a:r>
              <a:rPr lang="en-US" b="0" baseline="0" dirty="0" smtClean="0">
                <a:solidFill>
                  <a:srgbClr val="FF0000"/>
                </a:solidFill>
              </a:rPr>
              <a:t>Highest Paid </a:t>
            </a:r>
          </a:p>
          <a:p>
            <a:pPr algn="ctr"/>
            <a:r>
              <a:rPr lang="en-US" b="0" baseline="0" dirty="0" smtClean="0">
                <a:solidFill>
                  <a:srgbClr val="FF0000"/>
                </a:solidFill>
              </a:rPr>
              <a:t>Not in table above because they have less total employment than Aerospace Engineers and visual space is limited.</a:t>
            </a:r>
          </a:p>
          <a:p>
            <a:endParaRPr lang="en-US" b="1" baseline="0" dirty="0" smtClean="0">
              <a:solidFill>
                <a:srgbClr val="FF0000"/>
              </a:solidFill>
            </a:endParaRPr>
          </a:p>
          <a:p>
            <a:pPr algn="ctr"/>
            <a:r>
              <a:rPr lang="en-US" b="1" baseline="0" dirty="0" smtClean="0">
                <a:solidFill>
                  <a:srgbClr val="FF0000"/>
                </a:solidFill>
              </a:rPr>
              <a:t>Nuclear Engineers </a:t>
            </a:r>
            <a:r>
              <a:rPr lang="en-US" baseline="0" dirty="0" smtClean="0">
                <a:solidFill>
                  <a:srgbClr val="FF0000"/>
                </a:solidFill>
              </a:rPr>
              <a:t>(</a:t>
            </a:r>
            <a:r>
              <a:rPr lang="en-US" dirty="0" smtClean="0"/>
              <a:t>18,430 employment; </a:t>
            </a:r>
            <a:r>
              <a:rPr lang="en-US" b="1" baseline="0" dirty="0" smtClean="0">
                <a:solidFill>
                  <a:srgbClr val="FF0000"/>
                </a:solidFill>
              </a:rPr>
              <a:t>$</a:t>
            </a:r>
            <a:r>
              <a:rPr lang="en-US" b="1" dirty="0" smtClean="0"/>
              <a:t>105,160</a:t>
            </a:r>
            <a:r>
              <a:rPr lang="en-US" dirty="0" smtClean="0"/>
              <a:t>) </a:t>
            </a:r>
          </a:p>
          <a:p>
            <a:pPr algn="ctr"/>
            <a:r>
              <a:rPr lang="en-US" b="1" baseline="0" dirty="0" smtClean="0">
                <a:solidFill>
                  <a:srgbClr val="FF0000"/>
                </a:solidFill>
              </a:rPr>
              <a:t>Petroleum Engineers </a:t>
            </a:r>
            <a:r>
              <a:rPr lang="en-US" baseline="0" dirty="0" smtClean="0">
                <a:solidFill>
                  <a:srgbClr val="FF0000"/>
                </a:solidFill>
              </a:rPr>
              <a:t>(</a:t>
            </a:r>
            <a:r>
              <a:rPr lang="en-US" dirty="0" smtClean="0"/>
              <a:t>30,880 employment;</a:t>
            </a:r>
            <a:r>
              <a:rPr lang="en-US" baseline="0" dirty="0" smtClean="0"/>
              <a:t> </a:t>
            </a:r>
            <a:r>
              <a:rPr lang="en-US" b="1" baseline="0" dirty="0" smtClean="0">
                <a:solidFill>
                  <a:srgbClr val="FF0000"/>
                </a:solidFill>
              </a:rPr>
              <a:t>$</a:t>
            </a:r>
            <a:r>
              <a:rPr lang="en-US" b="1" dirty="0" smtClean="0"/>
              <a:t>138,980</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9270875-C9CC-45A1-9123-CE5DF95DD1D1}" type="slidenum">
              <a:rPr lang="en-US" smtClean="0"/>
              <a:pPr/>
              <a:t>15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7238162"/>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Pipeline</a:t>
            </a:r>
            <a:endParaRPr lang="en-US" dirty="0"/>
          </a:p>
        </p:txBody>
      </p:sp>
      <p:sp>
        <p:nvSpPr>
          <p:cNvPr id="4" name="Slide Number Placeholder 3"/>
          <p:cNvSpPr>
            <a:spLocks noGrp="1"/>
          </p:cNvSpPr>
          <p:nvPr>
            <p:ph type="sldNum" sz="quarter" idx="10"/>
          </p:nvPr>
        </p:nvSpPr>
        <p:spPr/>
        <p:txBody>
          <a:bodyPr/>
          <a:lstStyle/>
          <a:p>
            <a:fld id="{A9270875-C9CC-45A1-9123-CE5DF95DD1D1}" type="slidenum">
              <a:rPr lang="en-US" smtClean="0"/>
              <a:pPr/>
              <a:t>16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0497302"/>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Messaging: Need for increased education</a:t>
            </a:r>
            <a:endParaRPr lang="en-US" i="1" dirty="0" smtClean="0">
              <a:solidFill>
                <a:srgbClr val="FF0000"/>
              </a:solidFill>
            </a:endParaRPr>
          </a:p>
          <a:p>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1995-2009</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Data are not available for 1999.</a:t>
            </a:r>
          </a:p>
          <a:p>
            <a:endParaRPr lang="en-US" dirty="0" smtClean="0"/>
          </a:p>
          <a:p>
            <a:r>
              <a:rPr lang="en-US" dirty="0" smtClean="0"/>
              <a:t>Data tables for S&amp;E Indicators</a:t>
            </a:r>
            <a:r>
              <a:rPr lang="en-US" baseline="0" dirty="0" smtClean="0"/>
              <a:t> 2012, http://www.nsf.gov/statistics/seind12/appendix.htm</a:t>
            </a:r>
          </a:p>
          <a:p>
            <a:r>
              <a:rPr lang="en-US" dirty="0" smtClean="0"/>
              <a:t>Freshman intending</a:t>
            </a:r>
            <a:r>
              <a:rPr lang="en-US" baseline="0" dirty="0" smtClean="0"/>
              <a:t> to Ma</a:t>
            </a:r>
            <a:r>
              <a:rPr lang="en-US" dirty="0" smtClean="0"/>
              <a:t>jor 1995-2010,</a:t>
            </a:r>
            <a:r>
              <a:rPr lang="en-US" baseline="0" dirty="0" smtClean="0"/>
              <a:t> </a:t>
            </a:r>
            <a:r>
              <a:rPr lang="en-US" dirty="0" smtClean="0"/>
              <a:t> </a:t>
            </a:r>
            <a:r>
              <a:rPr lang="en-US" sz="1200" dirty="0" smtClean="0"/>
              <a:t>http://www.nsf.gov/statistics/seind12/append/c2/at02-12.pdf</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Additional Resources:</a:t>
            </a:r>
          </a:p>
          <a:p>
            <a:r>
              <a:rPr lang="en-US" dirty="0" smtClean="0"/>
              <a:t>http://www.nsf.gov/statistics/degrees/</a:t>
            </a:r>
          </a:p>
          <a:p>
            <a:r>
              <a:rPr lang="en-US" dirty="0" smtClean="0"/>
              <a:t>https://webcaspar.nsf.gov/TableBuilder?expired_dt=1#m</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9270875-C9CC-45A1-9123-CE5DF95DD1D1}" type="slidenum">
              <a:rPr lang="en-US" smtClean="0"/>
              <a:pPr/>
              <a:t>17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127261"/>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Messaging: Need for increased education</a:t>
            </a:r>
            <a:endParaRPr lang="en-US" i="1" dirty="0" smtClean="0">
              <a:solidFill>
                <a:srgbClr val="FF0000"/>
              </a:solidFill>
            </a:endParaRPr>
          </a:p>
          <a:p>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Date</a:t>
            </a:r>
            <a:r>
              <a:rPr lang="en-US" baseline="0" dirty="0" smtClean="0"/>
              <a:t> are approximate </a:t>
            </a:r>
            <a:r>
              <a:rPr lang="en-US" dirty="0" smtClean="0"/>
              <a:t>1995-2011. </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The above approximates Figures B1 and B2 in the 2010-2011 survey.</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http://www.cra.org/uploads/documents/resources/crndocs/Taulbee_2010-11-sm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http://www.cra.org/resources/taulbee/  (recent archived Taulbee reports)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http://archive.cra.org/statistics/ (all available archived</a:t>
            </a:r>
            <a:r>
              <a:rPr lang="en-US" baseline="0" dirty="0" smtClean="0"/>
              <a:t> Taulbee reports</a:t>
            </a:r>
            <a:r>
              <a:rPr lang="en-US" dirty="0" smtClean="0"/>
              <a:t>). Note: several years do not provide information</a:t>
            </a:r>
            <a:r>
              <a:rPr lang="en-US" baseline="0" dirty="0" smtClean="0"/>
              <a:t> on new enrollment of Master’s and Bachelor’s students.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Additional Resources:</a:t>
            </a:r>
          </a:p>
          <a:p>
            <a:r>
              <a:rPr lang="en-US" dirty="0" smtClean="0"/>
              <a:t>http://www.nsf.gov/statistics/degrees/</a:t>
            </a:r>
          </a:p>
          <a:p>
            <a:r>
              <a:rPr lang="en-US" dirty="0" smtClean="0"/>
              <a:t>https://webcaspar.nsf.gov/TableBuilder?expired_dt=1#m</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9270875-C9CC-45A1-9123-CE5DF95DD1D1}" type="slidenum">
              <a:rPr lang="en-US" smtClean="0"/>
              <a:pPr/>
              <a:t>18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127261"/>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Messaging: Need for increased education</a:t>
            </a:r>
            <a:endParaRPr lang="en-US" i="1" dirty="0" smtClean="0">
              <a:solidFill>
                <a:srgbClr val="FF0000"/>
              </a:solidFill>
            </a:endParaRPr>
          </a:p>
          <a:p>
            <a:pPr algn="ctr"/>
            <a:endParaRPr lang="en-US" dirty="0" smtClean="0"/>
          </a:p>
          <a:p>
            <a:pPr algn="ctr"/>
            <a:r>
              <a:rPr lang="en-US" b="1" dirty="0" smtClean="0"/>
              <a:t>Total Exams   </a:t>
            </a:r>
            <a:r>
              <a:rPr lang="en-US" dirty="0" smtClean="0"/>
              <a:t>3.4 million              </a:t>
            </a:r>
            <a:r>
              <a:rPr lang="en-US" b="0" dirty="0" smtClean="0"/>
              <a:t> 3,365,617</a:t>
            </a:r>
          </a:p>
          <a:p>
            <a:pPr algn="ctr"/>
            <a:endParaRPr lang="en-US"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Total science</a:t>
            </a:r>
            <a:r>
              <a:rPr lang="en-US" sz="1200" b="1" i="0" u="none" strike="noStrike" kern="1200" baseline="0" dirty="0" smtClean="0">
                <a:solidFill>
                  <a:schemeClr val="tx1"/>
                </a:solidFill>
                <a:effectLst/>
                <a:latin typeface="+mn-lt"/>
                <a:ea typeface="+mn-ea"/>
                <a:cs typeface="+mn-cs"/>
              </a:rPr>
              <a:t> on graph: </a:t>
            </a:r>
            <a:r>
              <a:rPr lang="en-US" dirty="0" smtClean="0"/>
              <a:t> 1</a:t>
            </a:r>
            <a:r>
              <a:rPr lang="en-US" baseline="0" dirty="0" smtClean="0"/>
              <a:t> million                </a:t>
            </a:r>
            <a:r>
              <a:rPr lang="en-US" sz="1200" b="0" i="0" u="none" strike="noStrike" kern="1200" dirty="0" smtClean="0">
                <a:solidFill>
                  <a:schemeClr val="tx1"/>
                </a:solidFill>
                <a:effectLst/>
                <a:latin typeface="+mn-lt"/>
                <a:ea typeface="+mn-ea"/>
                <a:cs typeface="+mn-cs"/>
              </a:rPr>
              <a:t>997,334</a:t>
            </a:r>
            <a:r>
              <a:rPr lang="en-US" dirty="0" smtClean="0"/>
              <a:t> </a:t>
            </a:r>
            <a:r>
              <a:rPr lang="en-US" b="1" baseline="0" dirty="0" smtClean="0"/>
              <a:t> (</a:t>
            </a:r>
            <a:r>
              <a:rPr lang="en-US" b="1" dirty="0" smtClean="0"/>
              <a:t>23%):</a:t>
            </a:r>
          </a:p>
          <a:p>
            <a:pPr algn="ctr"/>
            <a:endParaRPr lang="en-US" b="1" dirty="0" smtClean="0"/>
          </a:p>
          <a:p>
            <a:pPr algn="ctr"/>
            <a:endParaRPr lang="en-US" sz="1200" b="1" i="0" u="none" strike="noStrike" kern="1200" dirty="0" smtClean="0">
              <a:solidFill>
                <a:schemeClr val="tx1"/>
              </a:solidFill>
              <a:effectLst/>
              <a:latin typeface="+mn-lt"/>
              <a:ea typeface="+mn-ea"/>
              <a:cs typeface="+mn-cs"/>
            </a:endParaRPr>
          </a:p>
          <a:p>
            <a:pPr algn="ctr"/>
            <a:r>
              <a:rPr lang="en-US" sz="1200" b="1" i="0" u="none" strike="noStrike" kern="1200" dirty="0" smtClean="0">
                <a:solidFill>
                  <a:schemeClr val="tx1"/>
                </a:solidFill>
                <a:effectLst/>
                <a:latin typeface="+mn-lt"/>
                <a:ea typeface="+mn-ea"/>
                <a:cs typeface="+mn-cs"/>
              </a:rPr>
              <a:t>Computer Science</a:t>
            </a:r>
            <a:r>
              <a:rPr lang="en-US" dirty="0" smtClean="0"/>
              <a:t> </a:t>
            </a:r>
            <a:r>
              <a:rPr lang="en-US" sz="1200" b="0" i="0" u="none" strike="noStrike" kern="1200" dirty="0" smtClean="0">
                <a:solidFill>
                  <a:schemeClr val="tx1"/>
                </a:solidFill>
                <a:effectLst/>
                <a:latin typeface="+mn-lt"/>
                <a:ea typeface="+mn-ea"/>
                <a:cs typeface="+mn-cs"/>
              </a:rPr>
              <a:t>21,139</a:t>
            </a:r>
            <a:r>
              <a:rPr lang="en-US" b="0" dirty="0" smtClean="0"/>
              <a:t>    </a:t>
            </a:r>
            <a:r>
              <a:rPr lang="en-US" b="0" baseline="0" dirty="0" smtClean="0"/>
              <a:t>   (2% of the sciences shown, </a:t>
            </a:r>
            <a:r>
              <a:rPr lang="en-US" b="1" baseline="0" dirty="0" smtClean="0"/>
              <a:t>1% of all AP exams)</a:t>
            </a:r>
            <a:endParaRPr lang="en-US" b="1" dirty="0" smtClean="0"/>
          </a:p>
          <a:p>
            <a:pPr algn="ctr"/>
            <a:endParaRPr lang="en-US" b="1" dirty="0" smtClean="0"/>
          </a:p>
          <a:p>
            <a:pPr algn="ctr"/>
            <a:endParaRPr lang="en-US" b="1" dirty="0" smtClean="0"/>
          </a:p>
          <a:p>
            <a:pPr algn="ctr"/>
            <a:endParaRPr lang="en-US" b="1" dirty="0" smtClean="0"/>
          </a:p>
          <a:p>
            <a:pPr algn="ctr"/>
            <a:r>
              <a:rPr lang="en-US" sz="1200" b="1" i="0" u="none" strike="noStrike" kern="1200" dirty="0" smtClean="0">
                <a:solidFill>
                  <a:schemeClr val="tx1"/>
                </a:solidFill>
                <a:effectLst/>
                <a:latin typeface="+mn-lt"/>
                <a:ea typeface="+mn-ea"/>
                <a:cs typeface="+mn-cs"/>
              </a:rPr>
              <a:t>Calculus</a:t>
            </a:r>
            <a:r>
              <a:rPr lang="en-US" dirty="0" smtClean="0"/>
              <a:t> </a:t>
            </a:r>
            <a:r>
              <a:rPr lang="en-US" sz="1200" b="0" i="0" u="none" strike="noStrike" kern="1200" dirty="0" smtClean="0">
                <a:solidFill>
                  <a:schemeClr val="tx1"/>
                </a:solidFill>
                <a:effectLst/>
                <a:latin typeface="+mn-lt"/>
                <a:ea typeface="+mn-ea"/>
                <a:cs typeface="+mn-cs"/>
              </a:rPr>
              <a:t>324,933</a:t>
            </a:r>
            <a:r>
              <a:rPr lang="en-US" dirty="0" smtClean="0"/>
              <a:t> </a:t>
            </a:r>
          </a:p>
          <a:p>
            <a:pPr algn="ctr"/>
            <a:r>
              <a:rPr lang="en-US" sz="1200" b="1" i="0" u="none" strike="noStrike" kern="1200" dirty="0" smtClean="0">
                <a:solidFill>
                  <a:schemeClr val="tx1"/>
                </a:solidFill>
                <a:effectLst/>
                <a:latin typeface="+mn-lt"/>
                <a:ea typeface="+mn-ea"/>
                <a:cs typeface="+mn-cs"/>
              </a:rPr>
              <a:t>Biology</a:t>
            </a:r>
            <a:r>
              <a:rPr lang="en-US" dirty="0" smtClean="0"/>
              <a:t> </a:t>
            </a:r>
            <a:r>
              <a:rPr lang="en-US" sz="1200" b="0" i="0" u="none" strike="noStrike" kern="1200" dirty="0" smtClean="0">
                <a:solidFill>
                  <a:schemeClr val="tx1"/>
                </a:solidFill>
                <a:effectLst/>
                <a:latin typeface="+mn-lt"/>
                <a:ea typeface="+mn-ea"/>
                <a:cs typeface="+mn-cs"/>
              </a:rPr>
              <a:t>179,544</a:t>
            </a:r>
            <a:r>
              <a:rPr lang="en-US" dirty="0" smtClean="0"/>
              <a:t> </a:t>
            </a:r>
          </a:p>
          <a:p>
            <a:pPr algn="ctr"/>
            <a:r>
              <a:rPr lang="en-US" sz="1200" b="1" i="0" u="none" strike="noStrike" kern="1200" dirty="0" smtClean="0">
                <a:solidFill>
                  <a:schemeClr val="tx1"/>
                </a:solidFill>
                <a:effectLst/>
                <a:latin typeface="+mn-lt"/>
                <a:ea typeface="+mn-ea"/>
                <a:cs typeface="+mn-cs"/>
              </a:rPr>
              <a:t>Statistics</a:t>
            </a:r>
            <a:r>
              <a:rPr lang="en-US" dirty="0" smtClean="0"/>
              <a:t> </a:t>
            </a:r>
            <a:r>
              <a:rPr lang="en-US" sz="1200" b="0" i="0" u="none" strike="noStrike" kern="1200" dirty="0" smtClean="0">
                <a:solidFill>
                  <a:schemeClr val="tx1"/>
                </a:solidFill>
                <a:effectLst/>
                <a:latin typeface="+mn-lt"/>
                <a:ea typeface="+mn-ea"/>
                <a:cs typeface="+mn-cs"/>
              </a:rPr>
              <a:t>138,991</a:t>
            </a:r>
            <a:r>
              <a:rPr lang="en-US" dirty="0" smtClean="0"/>
              <a:t> </a:t>
            </a:r>
          </a:p>
          <a:p>
            <a:pPr algn="ctr"/>
            <a:r>
              <a:rPr lang="en-US" sz="1200" b="1" i="0" u="none" strike="noStrike" kern="1200" dirty="0" smtClean="0">
                <a:solidFill>
                  <a:schemeClr val="tx1"/>
                </a:solidFill>
                <a:effectLst/>
                <a:latin typeface="+mn-lt"/>
                <a:ea typeface="+mn-ea"/>
                <a:cs typeface="+mn-cs"/>
              </a:rPr>
              <a:t>Physics</a:t>
            </a:r>
            <a:r>
              <a:rPr lang="en-US" dirty="0" smtClean="0"/>
              <a:t> </a:t>
            </a:r>
            <a:r>
              <a:rPr lang="en-US" sz="1200" b="0" i="0" u="none" strike="noStrike" kern="1200" dirty="0" smtClean="0">
                <a:solidFill>
                  <a:schemeClr val="tx1"/>
                </a:solidFill>
                <a:effectLst/>
                <a:latin typeface="+mn-lt"/>
                <a:ea typeface="+mn-ea"/>
                <a:cs typeface="+mn-cs"/>
              </a:rPr>
              <a:t>118,320</a:t>
            </a:r>
            <a:r>
              <a:rPr lang="en-US" dirty="0" smtClean="0"/>
              <a:t> </a:t>
            </a:r>
          </a:p>
          <a:p>
            <a:pPr algn="ctr"/>
            <a:r>
              <a:rPr lang="en-US" sz="1200" b="1" i="0" u="none" strike="noStrike" kern="1200" dirty="0" smtClean="0">
                <a:solidFill>
                  <a:schemeClr val="tx1"/>
                </a:solidFill>
                <a:effectLst/>
                <a:latin typeface="+mn-lt"/>
                <a:ea typeface="+mn-ea"/>
                <a:cs typeface="+mn-cs"/>
              </a:rPr>
              <a:t>Chemistry</a:t>
            </a:r>
            <a:r>
              <a:rPr lang="en-US" dirty="0" smtClean="0"/>
              <a:t> </a:t>
            </a:r>
            <a:r>
              <a:rPr lang="en-US" sz="1200" b="0" i="0" u="none" strike="noStrike" kern="1200" dirty="0" smtClean="0">
                <a:solidFill>
                  <a:schemeClr val="tx1"/>
                </a:solidFill>
                <a:effectLst/>
                <a:latin typeface="+mn-lt"/>
                <a:ea typeface="+mn-ea"/>
                <a:cs typeface="+mn-cs"/>
              </a:rPr>
              <a:t>116,608</a:t>
            </a:r>
            <a:r>
              <a:rPr lang="en-US" dirty="0" smtClean="0"/>
              <a:t> </a:t>
            </a:r>
          </a:p>
          <a:p>
            <a:pPr algn="ctr"/>
            <a:r>
              <a:rPr lang="en-US" sz="1200" b="1" i="0" u="none" strike="noStrike" kern="1200" dirty="0" smtClean="0">
                <a:solidFill>
                  <a:schemeClr val="tx1"/>
                </a:solidFill>
                <a:effectLst/>
                <a:latin typeface="+mn-lt"/>
                <a:ea typeface="+mn-ea"/>
                <a:cs typeface="+mn-cs"/>
              </a:rPr>
              <a:t>Environmental Science</a:t>
            </a:r>
            <a:r>
              <a:rPr lang="en-US" dirty="0" smtClean="0"/>
              <a:t> </a:t>
            </a:r>
            <a:r>
              <a:rPr lang="en-US" sz="1200" b="0" i="0" u="none" strike="noStrike" kern="1200" dirty="0" smtClean="0">
                <a:solidFill>
                  <a:schemeClr val="tx1"/>
                </a:solidFill>
                <a:effectLst/>
                <a:latin typeface="+mn-lt"/>
                <a:ea typeface="+mn-ea"/>
                <a:cs typeface="+mn-cs"/>
              </a:rPr>
              <a:t>97,799</a:t>
            </a:r>
            <a:r>
              <a:rPr lang="en-US" dirty="0" smtClean="0"/>
              <a:t> </a:t>
            </a:r>
          </a:p>
          <a:p>
            <a:pPr algn="ctr"/>
            <a:endParaRPr lang="en-US" sz="1200" b="1" i="0" u="none" strike="noStrike" kern="1200" dirty="0" smtClean="0">
              <a:solidFill>
                <a:schemeClr val="tx1"/>
              </a:solidFill>
              <a:effectLst/>
              <a:latin typeface="+mn-lt"/>
              <a:ea typeface="+mn-ea"/>
              <a:cs typeface="+mn-cs"/>
            </a:endParaRPr>
          </a:p>
          <a:p>
            <a:pPr algn="ctr"/>
            <a:endParaRPr lang="en-US" sz="1200" b="1" i="0" u="none" strike="noStrike" kern="1200" dirty="0" smtClean="0">
              <a:solidFill>
                <a:schemeClr val="tx1"/>
              </a:solidFill>
              <a:effectLst/>
              <a:latin typeface="+mn-lt"/>
              <a:ea typeface="+mn-ea"/>
              <a:cs typeface="+mn-cs"/>
            </a:endParaRPr>
          </a:p>
          <a:p>
            <a:pPr algn="ctr"/>
            <a:endParaRPr lang="en-US" sz="1200" b="1"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270875-C9CC-45A1-9123-CE5DF95DD1D1}" type="slidenum">
              <a:rPr lang="en-US" smtClean="0"/>
              <a:pPr/>
              <a:t>19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863167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endParaRPr lang="en-US" dirty="0"/>
          </a:p>
        </p:txBody>
      </p:sp>
      <p:sp>
        <p:nvSpPr>
          <p:cNvPr id="4" name="Slide Number Placeholder 3"/>
          <p:cNvSpPr>
            <a:spLocks noGrp="1"/>
          </p:cNvSpPr>
          <p:nvPr>
            <p:ph type="sldNum" sz="quarter" idx="10"/>
          </p:nvPr>
        </p:nvSpPr>
        <p:spPr/>
        <p:txBody>
          <a:bodyPr/>
          <a:lstStyle/>
          <a:p>
            <a:fld id="{A9270875-C9CC-45A1-9123-CE5DF95DD1D1}" type="slidenum">
              <a:rPr lang="en-US" smtClean="0"/>
              <a:pPr/>
              <a:t>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0497302"/>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Messaging: Need for increased education</a:t>
            </a:r>
            <a:endParaRPr lang="en-US" i="1" dirty="0" smtClean="0">
              <a:solidFill>
                <a:srgbClr val="FF0000"/>
              </a:solidFill>
            </a:endParaRPr>
          </a:p>
          <a:p>
            <a:endParaRPr lang="en-US" dirty="0" smtClean="0"/>
          </a:p>
          <a:p>
            <a:r>
              <a:rPr lang="en-US" dirty="0" smtClean="0"/>
              <a:t>Physics</a:t>
            </a:r>
            <a:r>
              <a:rPr lang="en-US" baseline="0" dirty="0" smtClean="0"/>
              <a:t> B, C: </a:t>
            </a:r>
            <a:r>
              <a:rPr lang="en-US" dirty="0" smtClean="0"/>
              <a:t>Electricity and Magnetism</a:t>
            </a:r>
            <a:r>
              <a:rPr lang="en-US" baseline="0" dirty="0" smtClean="0"/>
              <a:t>, and C: Mechanics, combined</a:t>
            </a:r>
          </a:p>
          <a:p>
            <a:r>
              <a:rPr lang="en-US" baseline="0" dirty="0" smtClean="0"/>
              <a:t>Calculus AB and BC combined</a:t>
            </a:r>
          </a:p>
          <a:p>
            <a:r>
              <a:rPr lang="en-US" baseline="0" dirty="0" smtClean="0"/>
              <a:t>Computer Science A and B combined. B is no longer offered. </a:t>
            </a:r>
          </a:p>
          <a:p>
            <a:endParaRPr lang="en-US" dirty="0" smtClean="0"/>
          </a:p>
          <a:p>
            <a:pPr algn="ctr"/>
            <a:endParaRPr lang="en-US" dirty="0" smtClean="0"/>
          </a:p>
          <a:p>
            <a:pPr algn="ctr"/>
            <a:r>
              <a:rPr lang="en-US" dirty="0" smtClean="0"/>
              <a:t>Total Exams 2011:  3.4 million</a:t>
            </a:r>
          </a:p>
          <a:p>
            <a:pPr algn="ctr"/>
            <a:endParaRPr lang="en-US" dirty="0" smtClean="0"/>
          </a:p>
          <a:p>
            <a:pPr algn="ctr"/>
            <a:r>
              <a:rPr lang="en-US" dirty="0" smtClean="0"/>
              <a:t>Total</a:t>
            </a:r>
            <a:r>
              <a:rPr lang="en-US" baseline="0" dirty="0" smtClean="0"/>
              <a:t> Exams 1997:   0.9 million </a:t>
            </a:r>
            <a:endParaRPr lang="en-US" dirty="0"/>
          </a:p>
        </p:txBody>
      </p:sp>
      <p:sp>
        <p:nvSpPr>
          <p:cNvPr id="4" name="Slide Number Placeholder 3"/>
          <p:cNvSpPr>
            <a:spLocks noGrp="1"/>
          </p:cNvSpPr>
          <p:nvPr>
            <p:ph type="sldNum" sz="quarter" idx="10"/>
          </p:nvPr>
        </p:nvSpPr>
        <p:spPr/>
        <p:txBody>
          <a:bodyPr/>
          <a:lstStyle/>
          <a:p>
            <a:fld id="{A9270875-C9CC-45A1-9123-CE5DF95DD1D1}" type="slidenum">
              <a:rPr lang="en-US" smtClean="0"/>
              <a:pPr/>
              <a:t>20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4885196"/>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Messaging: Need for increased education</a:t>
            </a:r>
            <a:endParaRPr lang="en-US" i="1" dirty="0" smtClean="0">
              <a:solidFill>
                <a:srgbClr val="FF0000"/>
              </a:solidFill>
            </a:endParaRPr>
          </a:p>
          <a:p>
            <a:pPr algn="ctr"/>
            <a:endParaRPr lang="en-US" dirty="0" smtClean="0"/>
          </a:p>
          <a:p>
            <a:pPr algn="ctr"/>
            <a:r>
              <a:rPr lang="en-US" b="1" dirty="0" smtClean="0"/>
              <a:t>Total</a:t>
            </a:r>
            <a:r>
              <a:rPr lang="en-US" b="1" baseline="0" dirty="0" smtClean="0"/>
              <a:t> computer science exams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21,139</a:t>
            </a:r>
            <a:r>
              <a:rPr lang="en-US" b="1"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a:t>
            </a:r>
            <a:r>
              <a:rPr lang="en-US" b="0" baseline="0" dirty="0" smtClean="0"/>
              <a:t>2% of the sciences shown, 1% of all AP exams)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b="0" dirty="0" smtClean="0"/>
          </a:p>
          <a:p>
            <a:pPr algn="ctr"/>
            <a:r>
              <a:rPr lang="en-US" b="1" baseline="0" dirty="0" smtClean="0"/>
              <a:t>Females</a:t>
            </a:r>
          </a:p>
          <a:p>
            <a:pPr algn="ctr"/>
            <a:r>
              <a:rPr lang="en-US" b="1" baseline="0" dirty="0" smtClean="0"/>
              <a:t>4000  exams in CS</a:t>
            </a:r>
          </a:p>
          <a:p>
            <a:pPr algn="ctr"/>
            <a:r>
              <a:rPr lang="en-US" baseline="0" dirty="0" smtClean="0"/>
              <a:t>(19% of all computer AP exams: average score: 2.86)</a:t>
            </a:r>
          </a:p>
          <a:p>
            <a:endParaRPr lang="en-US" baseline="0" dirty="0" smtClean="0"/>
          </a:p>
          <a:p>
            <a:pPr algn="ctr"/>
            <a:r>
              <a:rPr lang="en-US" b="1" baseline="0" dirty="0" smtClean="0"/>
              <a:t>Males </a:t>
            </a:r>
          </a:p>
          <a:p>
            <a:pPr algn="ctr"/>
            <a:r>
              <a:rPr lang="en-US" sz="1200" b="1" i="0" u="none" strike="noStrike" kern="1200" dirty="0" smtClean="0">
                <a:solidFill>
                  <a:schemeClr val="tx1"/>
                </a:solidFill>
                <a:effectLst/>
                <a:latin typeface="+mn-lt"/>
                <a:ea typeface="+mn-ea"/>
                <a:cs typeface="+mn-cs"/>
              </a:rPr>
              <a:t>17139 exams in CS</a:t>
            </a:r>
          </a:p>
          <a:p>
            <a:pPr algn="ctr"/>
            <a:r>
              <a:rPr lang="en-US" sz="1200" b="0" i="0" u="none" strike="noStrike" kern="1200" dirty="0" smtClean="0">
                <a:solidFill>
                  <a:schemeClr val="tx1"/>
                </a:solidFill>
                <a:effectLst/>
                <a:latin typeface="+mn-lt"/>
                <a:ea typeface="+mn-ea"/>
                <a:cs typeface="+mn-cs"/>
              </a:rPr>
              <a:t>(81% of all computer AP exams; </a:t>
            </a:r>
            <a:r>
              <a:rPr lang="en-US" baseline="0" dirty="0" smtClean="0"/>
              <a:t>average score: 3.15</a:t>
            </a:r>
            <a:r>
              <a:rPr lang="en-US" sz="1200" b="0" i="0" u="none" strike="noStrike" kern="1200" dirty="0" smtClean="0">
                <a:solidFill>
                  <a:schemeClr val="tx1"/>
                </a:solidFill>
                <a:effectLst/>
                <a:latin typeface="+mn-lt"/>
                <a:ea typeface="+mn-ea"/>
                <a:cs typeface="+mn-cs"/>
              </a:rPr>
              <a:t>)</a:t>
            </a:r>
            <a:r>
              <a:rPr lang="en-US" dirty="0" smtClean="0"/>
              <a:t> </a:t>
            </a:r>
          </a:p>
          <a:p>
            <a:pPr algn="ctr"/>
            <a:endParaRPr lang="en-US" dirty="0" smtClean="0"/>
          </a:p>
        </p:txBody>
      </p:sp>
      <p:sp>
        <p:nvSpPr>
          <p:cNvPr id="4" name="Slide Number Placeholder 3"/>
          <p:cNvSpPr>
            <a:spLocks noGrp="1"/>
          </p:cNvSpPr>
          <p:nvPr>
            <p:ph type="sldNum" sz="quarter" idx="10"/>
          </p:nvPr>
        </p:nvSpPr>
        <p:spPr/>
        <p:txBody>
          <a:bodyPr/>
          <a:lstStyle/>
          <a:p>
            <a:fld id="{A9270875-C9CC-45A1-9123-CE5DF95DD1D1}" type="slidenum">
              <a:rPr lang="en-US" smtClean="0"/>
              <a:pPr/>
              <a:t>21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8631672"/>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a:spcBef>
                <a:spcPct val="0"/>
              </a:spcBef>
            </a:pPr>
            <a:r>
              <a:rPr lang="en-US" b="1" u="sng"/>
              <a:t>Messaging: Need for increased education</a:t>
            </a:r>
          </a:p>
          <a:p>
            <a:pPr defTabSz="914400">
              <a:spcBef>
                <a:spcPct val="0"/>
              </a:spcBef>
            </a:pPr>
            <a:r>
              <a:rPr lang="en-US"/>
              <a:t>ACM and CSTA have 55 model standards that break across three levels – Level 1, K-8, Level II, 9-10, Level III, 10-11.This shows the adoption rates within the states of the level II and level III ACM and CSTA’s CS education standards. So if a state had a matching standard it counted as “hit” and count toward the total percent adopted. This chart shows adoption rates of secondary education standards, or what we call our Level II, for 9-10 grade, and Level III, for 10-11 grades. So Kansas on this chart had one state standard out of the 20 total Level II/III standard. The national snapshot is bleak – over 2/3 of the entire country has adopted less than 50% of level II/III standards. Further, 14 states do not have one level II or level III standard.</a:t>
            </a:r>
          </a:p>
          <a:p>
            <a:pPr defTabSz="914400">
              <a:spcBef>
                <a:spcPct val="0"/>
              </a:spcBef>
            </a:pPr>
            <a:endParaRPr lang="en-US"/>
          </a:p>
          <a:p>
            <a:pPr defTabSz="914400">
              <a:spcBef>
                <a:spcPct val="0"/>
              </a:spcBef>
            </a:pPr>
            <a:r>
              <a:rPr lang="en-US"/>
              <a:t>NOTE – if it comes up why we didn’t look at the level IV standards, it is because we don’t have level IV standards, we reference courses (such as AP CS) instead of standards for that level. From the report: “Finally, the Level IV (recommended for grade 11 or 12) offering is an elective that provides depth of study in one particular area of computer science. This may take a number of forms including, for example, an AP computer science course, a projects-based course in multimedia design, or a vendor-supplied course that leads to  professional certification. (An analysis of gaps in Level IV </a:t>
            </a:r>
          </a:p>
          <a:p>
            <a:pPr defTabSz="914400">
              <a:spcBef>
                <a:spcPct val="0"/>
              </a:spcBef>
            </a:pPr>
            <a:r>
              <a:rPr lang="en-US"/>
              <a:t>standards was not included in this study because there are no standards listed, instead potential course topics are offered.)”</a:t>
            </a:r>
          </a:p>
        </p:txBody>
      </p:sp>
      <p:sp>
        <p:nvSpPr>
          <p:cNvPr id="30724" name="Slide Number Placeholder 3"/>
          <p:cNvSpPr>
            <a:spLocks noGrp="1"/>
          </p:cNvSpPr>
          <p:nvPr>
            <p:ph type="sldNum" sz="quarter" idx="5"/>
          </p:nvPr>
        </p:nvSpPr>
        <p:spPr bwMode="auto">
          <a:noFill/>
          <a:ln>
            <a:miter lim="800000"/>
            <a:headEnd/>
            <a:tailEnd/>
          </a:ln>
        </p:spPr>
        <p:txBody>
          <a:bodyPr/>
          <a:lstStyle/>
          <a:p>
            <a:fld id="{72BA72F4-534F-C246-A62C-BA543CB2CB87}" type="slidenum">
              <a:rPr lang="en-US"/>
              <a:pPr/>
              <a:t>22</a:t>
            </a:fld>
            <a:endParaRPr lang="en-US"/>
          </a:p>
        </p:txBody>
      </p:sp>
      <p:sp>
        <p:nvSpPr>
          <p:cNvPr id="30725" name="Date Placeholder 4"/>
          <p:cNvSpPr>
            <a:spLocks noGrp="1"/>
          </p:cNvSpPr>
          <p:nvPr>
            <p:ph type="dt" sz="quarter" idx="1"/>
          </p:nvPr>
        </p:nvSpPr>
        <p:spPr bwMode="auto">
          <a:noFill/>
          <a:ln>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Messaging: Need for increased education</a:t>
            </a:r>
          </a:p>
          <a:p>
            <a:pPr eaLnBrk="1" hangingPunct="1">
              <a:spcBef>
                <a:spcPct val="0"/>
              </a:spcBef>
            </a:pPr>
            <a:r>
              <a:rPr lang="en-US" dirty="0" smtClean="0"/>
              <a:t>ACM and CSTA have 55 model standards that break across three levels – Level 1, K-8, Level II, 9-10, Level III, 10-11.This shows the adoption rates within the states of the level II and level III ACM and CSTA’s CS education standards. So if a state had a matching standard it counted as “hit” and count toward the total percent adopted. This chart shows adoption rates of secondary education standards, or what we call our Level II, for 9-10 grade, and Level III, for 10-11 grades. So Kansas on this chart had one state standard out of the 20 total Level II/III standard. The national snapshot is bleak – over 2/3 of the entire country has adopted less than 50% of level II/III standards. Further, 14 states do not have one level II or level III standard.</a:t>
            </a:r>
          </a:p>
          <a:p>
            <a:pPr eaLnBrk="1" hangingPunct="1">
              <a:spcBef>
                <a:spcPct val="0"/>
              </a:spcBef>
            </a:pPr>
            <a:endParaRPr lang="en-US" dirty="0" smtClean="0"/>
          </a:p>
          <a:p>
            <a:pPr eaLnBrk="1" hangingPunct="1">
              <a:spcBef>
                <a:spcPct val="0"/>
              </a:spcBef>
            </a:pPr>
            <a:r>
              <a:rPr lang="en-US" dirty="0" smtClean="0"/>
              <a:t>NOTE – if it comes up why we didn’t look at the level IV standards, it is because we don’t have level IV standards, we reference courses (such as AP CS) instead of standards for that level. From the report: “Finally, the Level IV (recommended for grade 11 or 12) offering is an elective that provides depth of study in one particular area of computer science. This may take a number of forms including, for example, an AP computer science course, a projects-based course in multimedia design, or a vendor-supplied course that leads to  professional certification. (An analysis of gaps in Level IV </a:t>
            </a:r>
          </a:p>
          <a:p>
            <a:pPr eaLnBrk="1" hangingPunct="1">
              <a:spcBef>
                <a:spcPct val="0"/>
              </a:spcBef>
            </a:pPr>
            <a:r>
              <a:rPr lang="en-US" dirty="0" smtClean="0"/>
              <a:t>standards was not included in this study because there are no standards listed, instead potential course topics are offered.)”</a:t>
            </a:r>
          </a:p>
        </p:txBody>
      </p:sp>
      <p:sp>
        <p:nvSpPr>
          <p:cNvPr id="4" name="Slide Number Placeholder 3"/>
          <p:cNvSpPr>
            <a:spLocks noGrp="1"/>
          </p:cNvSpPr>
          <p:nvPr>
            <p:ph type="sldNum" sz="quarter" idx="10"/>
          </p:nvPr>
        </p:nvSpPr>
        <p:spPr/>
        <p:txBody>
          <a:bodyPr/>
          <a:lstStyle/>
          <a:p>
            <a:fld id="{A9270875-C9CC-45A1-9123-CE5DF95DD1D1}" type="slidenum">
              <a:rPr lang="en-US" smtClean="0"/>
              <a:pPr/>
              <a:t>23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8765248"/>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Messaging: Need for increased education</a:t>
            </a:r>
          </a:p>
          <a:p>
            <a:pPr eaLnBrk="1" hangingPunct="1">
              <a:spcBef>
                <a:spcPct val="0"/>
              </a:spcBef>
            </a:pPr>
            <a:endParaRPr lang="en-US" dirty="0" smtClean="0"/>
          </a:p>
          <a:p>
            <a:pPr eaLnBrk="1" hangingPunct="1">
              <a:spcBef>
                <a:spcPct val="0"/>
              </a:spcBef>
            </a:pPr>
            <a:r>
              <a:rPr lang="en-US" dirty="0" smtClean="0"/>
              <a:t>There is another way to look at the state adoption rate of ACM and CSTA’s model standards. You can sort the 55 standards into three computing education “buckets” or categories that were defined by the National Academies – skills, capabilities and concepts. The above figure shows a national picture of the adoption rate of all of the ACM/CSTA standards (so level I,II,III) broken across these three categories. This is really just another way of cutting the same data.</a:t>
            </a:r>
          </a:p>
          <a:p>
            <a:pPr eaLnBrk="1" hangingPunct="1">
              <a:spcBef>
                <a:spcPct val="0"/>
              </a:spcBef>
            </a:pPr>
            <a:endParaRPr lang="en-US" dirty="0" smtClean="0"/>
          </a:p>
          <a:p>
            <a:pPr eaLnBrk="1" hangingPunct="1">
              <a:spcBef>
                <a:spcPct val="0"/>
              </a:spcBef>
            </a:pPr>
            <a:r>
              <a:rPr lang="en-US" dirty="0" smtClean="0"/>
              <a:t>The key point is that states have largely adopted skill-based standards (i.e., using a computer in other learning activities), instead of deeper conceptual knowledge (i.e., develop an understanding of an algorithm) students need to succeed in the 21st Century.</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37931725" indent="-37474525" eaLnBrk="0" hangingPunct="0">
              <a:defRPr sz="2400">
                <a:solidFill>
                  <a:srgbClr val="000000"/>
                </a:solidFill>
                <a:latin typeface="Arial" charset="0"/>
                <a:ea typeface="ヒラギノ角ゴ ProN W3" charset="0"/>
                <a:cs typeface="ヒラギノ角ゴ ProN W3" charset="0"/>
                <a:sym typeface="Arial" charset="0"/>
              </a:defRPr>
            </a:lvl2pPr>
            <a:lvl3pPr eaLnBrk="0" hangingPunct="0">
              <a:defRPr sz="2400">
                <a:solidFill>
                  <a:srgbClr val="000000"/>
                </a:solidFill>
                <a:latin typeface="Arial" charset="0"/>
                <a:ea typeface="ヒラギノ角ゴ ProN W3" charset="0"/>
                <a:cs typeface="ヒラギノ角ゴ ProN W3" charset="0"/>
                <a:sym typeface="Arial" charset="0"/>
              </a:defRPr>
            </a:lvl3pPr>
            <a:lvl4pPr eaLnBrk="0" hangingPunct="0">
              <a:defRPr sz="2400">
                <a:solidFill>
                  <a:srgbClr val="000000"/>
                </a:solidFill>
                <a:latin typeface="Arial" charset="0"/>
                <a:ea typeface="ヒラギノ角ゴ ProN W3" charset="0"/>
                <a:cs typeface="ヒラギノ角ゴ ProN W3" charset="0"/>
                <a:sym typeface="Arial" charset="0"/>
              </a:defRPr>
            </a:lvl4pPr>
            <a:lvl5pPr eaLnBrk="0" hangingPunct="0">
              <a:defRPr sz="2400">
                <a:solidFill>
                  <a:srgbClr val="000000"/>
                </a:solidFill>
                <a:latin typeface="Arial" charset="0"/>
                <a:ea typeface="ヒラギノ角ゴ ProN W3" charset="0"/>
                <a:cs typeface="ヒラギノ角ゴ ProN W3" charset="0"/>
                <a:sym typeface="Arial" charset="0"/>
              </a:defRPr>
            </a:lvl5pPr>
            <a:lvl6pPr marL="4572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9144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1371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18288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DC8CFCF8-2411-4F34-938C-FD0D90EC2AAC}" type="slidenum">
              <a:rPr lang="en-US" sz="1200"/>
              <a:pPr eaLnBrk="1" hangingPunct="1"/>
              <a:t>24</a:t>
            </a:fld>
            <a:endParaRPr lang="en-US" sz="1200" dirty="0"/>
          </a:p>
        </p:txBody>
      </p:sp>
      <p:sp>
        <p:nvSpPr>
          <p:cNvPr id="2" name="Date Placeholder 1"/>
          <p:cNvSpPr>
            <a:spLocks noGrp="1"/>
          </p:cNvSpPr>
          <p:nvPr>
            <p:ph type="dt"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u="none" dirty="0" smtClean="0"/>
              <a:t>Still</a:t>
            </a:r>
            <a:r>
              <a:rPr lang="en-US" b="1" i="1" u="none" baseline="0" dirty="0" smtClean="0"/>
              <a:t> in progress</a:t>
            </a:r>
            <a:endParaRPr lang="en-US" b="1" i="1"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Messaging: Need for increased education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AP Survey Results</a:t>
            </a:r>
          </a:p>
          <a:p>
            <a:pPr lvl="1"/>
            <a:r>
              <a:rPr lang="en-US" sz="1200" kern="1200" dirty="0" smtClean="0">
                <a:solidFill>
                  <a:schemeClr val="tx1"/>
                </a:solidFill>
                <a:latin typeface="+mn-lt"/>
                <a:ea typeface="+mn-ea"/>
                <a:cs typeface="+mn-cs"/>
              </a:rPr>
              <a:t>17.9 % of AP computer science students majored in computer and information sciences, compared to 2.3 %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 the total sample. </a:t>
            </a:r>
            <a:r>
              <a:rPr lang="en-US" sz="1200" b="0" kern="1200" dirty="0" smtClean="0">
                <a:solidFill>
                  <a:schemeClr val="tx1"/>
                </a:solidFill>
                <a:latin typeface="+mn-lt"/>
                <a:ea typeface="+mn-ea"/>
                <a:cs typeface="+mn-cs"/>
              </a:rPr>
              <a:t>The students’ majors at the beginning of their 3</a:t>
            </a:r>
            <a:r>
              <a:rPr lang="en-US" sz="1200" b="0" kern="1200" baseline="30000" dirty="0" smtClean="0">
                <a:solidFill>
                  <a:schemeClr val="tx1"/>
                </a:solidFill>
                <a:latin typeface="+mn-lt"/>
                <a:ea typeface="+mn-ea"/>
                <a:cs typeface="+mn-cs"/>
              </a:rPr>
              <a:t>rd</a:t>
            </a:r>
            <a:r>
              <a:rPr lang="en-US" sz="1200" b="0" kern="1200" dirty="0" smtClean="0">
                <a:solidFill>
                  <a:schemeClr val="tx1"/>
                </a:solidFill>
                <a:latin typeface="+mn-lt"/>
                <a:ea typeface="+mn-ea"/>
                <a:cs typeface="+mn-cs"/>
              </a:rPr>
              <a:t> year, as</a:t>
            </a:r>
            <a:r>
              <a:rPr lang="en-US" sz="1200" kern="1200" dirty="0" smtClean="0">
                <a:solidFill>
                  <a:schemeClr val="tx1"/>
                </a:solidFill>
                <a:latin typeface="+mn-lt"/>
                <a:ea typeface="+mn-ea"/>
                <a:cs typeface="+mn-cs"/>
              </a:rPr>
              <a:t> reported by institutions.</a:t>
            </a:r>
          </a:p>
          <a:p>
            <a:endParaRPr lang="en-US" dirty="0" smtClean="0"/>
          </a:p>
          <a:p>
            <a:r>
              <a:rPr lang="en-US" b="1" dirty="0" smtClean="0"/>
              <a:t>Google</a:t>
            </a:r>
            <a:r>
              <a:rPr lang="en-US" b="1" baseline="0" dirty="0" smtClean="0"/>
              <a:t> Survey Results</a:t>
            </a:r>
            <a:endParaRPr lang="en-US" b="1" dirty="0" smtClean="0"/>
          </a:p>
          <a:p>
            <a:pPr lvl="1" algn="l" eaLnBrk="1" hangingPunct="1">
              <a:lnSpc>
                <a:spcPct val="95000"/>
              </a:lnSpc>
              <a:spcBef>
                <a:spcPct val="0"/>
              </a:spcBef>
            </a:pPr>
            <a:r>
              <a:rPr lang="en-US" sz="2700" dirty="0" smtClean="0">
                <a:solidFill>
                  <a:srgbClr val="000000"/>
                </a:solidFill>
                <a:latin typeface="Arial" pitchFamily="-84" charset="0"/>
              </a:rPr>
              <a:t>In the summer of 2010, Google surveyed a sample of its US employees about exposure to CS prior to college.</a:t>
            </a:r>
            <a:endParaRPr lang="en-US" dirty="0" smtClean="0"/>
          </a:p>
          <a:p>
            <a:pPr algn="l" eaLnBrk="1" hangingPunct="1">
              <a:lnSpc>
                <a:spcPct val="95000"/>
              </a:lnSpc>
              <a:spcBef>
                <a:spcPct val="0"/>
              </a:spcBef>
            </a:pPr>
            <a:endParaRPr lang="en-US" sz="2700" dirty="0" smtClean="0">
              <a:solidFill>
                <a:srgbClr val="000000"/>
              </a:solidFill>
              <a:latin typeface="Arial" pitchFamily="-84" charset="0"/>
            </a:endParaRPr>
          </a:p>
          <a:p>
            <a:pPr marL="1097280" lvl="2" indent="-365760" algn="l" eaLnBrk="1" hangingPunct="1">
              <a:lnSpc>
                <a:spcPct val="95000"/>
              </a:lnSpc>
              <a:spcBef>
                <a:spcPct val="0"/>
              </a:spcBef>
              <a:buClr>
                <a:srgbClr val="000000"/>
              </a:buClr>
              <a:buSzPct val="80000"/>
              <a:buFont typeface="Courier New" pitchFamily="-84" charset="0"/>
              <a:buChar char="o"/>
            </a:pPr>
            <a:r>
              <a:rPr lang="en-US" sz="2700" dirty="0" smtClean="0">
                <a:solidFill>
                  <a:srgbClr val="000000"/>
                </a:solidFill>
                <a:latin typeface="Arial" pitchFamily="-84" charset="0"/>
              </a:rPr>
              <a:t>Nearly all CS majors (98%) reported being exposed to CS prior to college, compared to less than half of non-CS majors (45%). The nature of the exposure varied from reading about CS, after-school programs or camps, to middle or high school CS classes. </a:t>
            </a:r>
            <a:endParaRPr lang="en-US" dirty="0" smtClean="0"/>
          </a:p>
          <a:p>
            <a:pPr marL="1097280" lvl="2" indent="-365760" algn="l" eaLnBrk="1" hangingPunct="1">
              <a:lnSpc>
                <a:spcPct val="95000"/>
              </a:lnSpc>
              <a:spcBef>
                <a:spcPct val="0"/>
              </a:spcBef>
              <a:buClr>
                <a:srgbClr val="000000"/>
              </a:buClr>
              <a:buSzPct val="80000"/>
              <a:buFont typeface="Courier New" pitchFamily="-84" charset="0"/>
              <a:buChar char="o"/>
            </a:pPr>
            <a:r>
              <a:rPr lang="en-US" sz="2700" dirty="0" smtClean="0">
                <a:solidFill>
                  <a:srgbClr val="000000"/>
                </a:solidFill>
                <a:latin typeface="Arial" pitchFamily="-84" charset="0"/>
              </a:rPr>
              <a:t>Those who went on to major in CS were more likely than non-majors to have had a CS class offered in their high school.</a:t>
            </a:r>
            <a:endParaRPr lang="en-US" dirty="0" smtClean="0"/>
          </a:p>
          <a:p>
            <a:pPr marL="1097280" lvl="2" indent="-365760" algn="l" eaLnBrk="1" hangingPunct="1">
              <a:lnSpc>
                <a:spcPct val="95000"/>
              </a:lnSpc>
              <a:spcBef>
                <a:spcPct val="0"/>
              </a:spcBef>
              <a:buClr>
                <a:srgbClr val="000000"/>
              </a:buClr>
              <a:buSzPct val="80000"/>
              <a:buFont typeface="Courier New" pitchFamily="-84" charset="0"/>
              <a:buChar char="o"/>
            </a:pPr>
            <a:r>
              <a:rPr lang="en-US" sz="2700" dirty="0" smtClean="0">
                <a:solidFill>
                  <a:srgbClr val="000000"/>
                </a:solidFill>
                <a:latin typeface="Arial" pitchFamily="-84" charset="0"/>
              </a:rPr>
              <a:t>CS majors were more likely to have known that CS was a possible career path when they were in high school.</a:t>
            </a:r>
            <a:endParaRPr lang="en-US" dirty="0" smtClean="0"/>
          </a:p>
          <a:p>
            <a:pPr algn="l" eaLnBrk="1" hangingPunct="1">
              <a:lnSpc>
                <a:spcPct val="95000"/>
              </a:lnSpc>
              <a:spcBef>
                <a:spcPct val="0"/>
              </a:spcBef>
            </a:pPr>
            <a:endParaRPr lang="en-US" sz="2700" dirty="0" smtClean="0">
              <a:solidFill>
                <a:srgbClr val="000000"/>
              </a:solidFill>
              <a:latin typeface="Arial" pitchFamily="-84" charset="0"/>
            </a:endParaRPr>
          </a:p>
          <a:p>
            <a:pPr algn="l" eaLnBrk="1" hangingPunct="1">
              <a:lnSpc>
                <a:spcPct val="95000"/>
              </a:lnSpc>
              <a:spcBef>
                <a:spcPct val="0"/>
              </a:spcBef>
            </a:pPr>
            <a:r>
              <a:rPr lang="en-US" sz="2700" i="1" dirty="0" smtClean="0">
                <a:solidFill>
                  <a:srgbClr val="000000"/>
                </a:solidFill>
                <a:latin typeface="Arial" pitchFamily="-84" charset="0"/>
              </a:rPr>
              <a:t>Based on these findings, we believe that exposing students to CS before college is crucial to growing interest and enrollment in CS majors and careers.</a:t>
            </a:r>
            <a:r>
              <a:rPr lang="en-US" sz="1900" i="1" dirty="0" smtClean="0">
                <a:solidFill>
                  <a:srgbClr val="595959"/>
                </a:solidFill>
                <a:latin typeface="Arial" pitchFamily="-84" charset="0"/>
              </a:rPr>
              <a:t/>
            </a:r>
            <a:br>
              <a:rPr lang="en-US" sz="1900" i="1" dirty="0" smtClean="0">
                <a:solidFill>
                  <a:srgbClr val="595959"/>
                </a:solidFill>
                <a:latin typeface="Arial" pitchFamily="-84" charset="0"/>
              </a:rPr>
            </a:br>
            <a:endParaRPr lang="en-US" sz="1900" i="1" dirty="0" smtClean="0">
              <a:solidFill>
                <a:srgbClr val="595959"/>
              </a:solidFill>
              <a:latin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A9270875-C9CC-45A1-9123-CE5DF95DD1D1}" type="slidenum">
              <a:rPr lang="en-US" smtClean="0"/>
              <a:pPr/>
              <a:t>25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2763018"/>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Conclusion</a:t>
            </a:r>
            <a:endParaRPr lang="en-US" b="1" dirty="0"/>
          </a:p>
        </p:txBody>
      </p:sp>
      <p:sp>
        <p:nvSpPr>
          <p:cNvPr id="4" name="Slide Number Placeholder 3"/>
          <p:cNvSpPr>
            <a:spLocks noGrp="1"/>
          </p:cNvSpPr>
          <p:nvPr>
            <p:ph type="sldNum" sz="quarter" idx="10"/>
          </p:nvPr>
        </p:nvSpPr>
        <p:spPr/>
        <p:txBody>
          <a:bodyPr/>
          <a:lstStyle/>
          <a:p>
            <a:fld id="{A9270875-C9CC-45A1-9123-CE5DF95DD1D1}" type="slidenum">
              <a:rPr lang="en-US" smtClean="0"/>
              <a:pPr/>
              <a:t>26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276301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BLS</a:t>
            </a:r>
            <a:r>
              <a:rPr lang="en-US" b="1" baseline="0" dirty="0" smtClean="0">
                <a:solidFill>
                  <a:srgbClr val="FF0000"/>
                </a:solidFill>
              </a:rPr>
              <a:t> Data 2010-2020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rgbClr val="FF0000"/>
                </a:solidFill>
              </a:rPr>
              <a:t>STEM total includes managers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rgbClr val="FF0000"/>
                </a:solidFill>
              </a:rPr>
              <a:t>Computing jobs includes “computer and information systems managers” and computer hardware engineers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FF0000"/>
              </a:solidFill>
            </a:endParaRPr>
          </a:p>
          <a:p>
            <a:pPr marL="39688" indent="0" algn="ctr">
              <a:buNone/>
            </a:pPr>
            <a:r>
              <a:rPr lang="en-US" dirty="0" smtClean="0">
                <a:solidFill>
                  <a:srgbClr val="FF0000"/>
                </a:solidFill>
              </a:rPr>
              <a:t>9.2 million </a:t>
            </a:r>
            <a:r>
              <a:rPr lang="en-US" dirty="0" smtClean="0"/>
              <a:t>non-medical STEM workers nationwide in 2020, up from 7.9 million in 2010</a:t>
            </a:r>
          </a:p>
          <a:p>
            <a:pPr marL="39688"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pPr marL="39688"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4.6+ million </a:t>
            </a:r>
            <a:r>
              <a:rPr lang="en-US" dirty="0" smtClean="0"/>
              <a:t>computing workers nationwide in 2020, up from 3.9 million in 2010 </a:t>
            </a:r>
          </a:p>
          <a:p>
            <a:pPr marL="39688" indent="0" algn="ctr">
              <a:buNone/>
            </a:pPr>
            <a:endParaRPr lang="en-US" dirty="0" smtClean="0"/>
          </a:p>
          <a:p>
            <a:pPr marL="39688" indent="0" algn="ctr">
              <a:buNone/>
            </a:pPr>
            <a:endParaRPr lang="en-US" dirty="0" smtClean="0"/>
          </a:p>
          <a:p>
            <a:pPr marL="39688" indent="0" algn="ctr">
              <a:buNone/>
            </a:pPr>
            <a:r>
              <a:rPr lang="en-US" dirty="0" smtClean="0"/>
              <a:t>JOB OPENINGS</a:t>
            </a:r>
          </a:p>
          <a:p>
            <a:pPr marL="39688" indent="0" algn="ctr">
              <a:buNone/>
            </a:pPr>
            <a:endParaRPr lang="en-US" dirty="0" smtClean="0"/>
          </a:p>
          <a:p>
            <a:pPr marL="39688" indent="0" algn="ctr">
              <a:buNone/>
            </a:pPr>
            <a:endParaRPr lang="en-US" dirty="0" smtClean="0">
              <a:solidFill>
                <a:srgbClr val="FF0000"/>
              </a:solidFill>
            </a:endParaRPr>
          </a:p>
          <a:p>
            <a:pPr marL="39688" indent="0" algn="ctr">
              <a:buNone/>
            </a:pPr>
            <a:r>
              <a:rPr lang="en-US" dirty="0" smtClean="0">
                <a:solidFill>
                  <a:srgbClr val="FF0000"/>
                </a:solidFill>
              </a:rPr>
              <a:t>3+ million </a:t>
            </a:r>
            <a:r>
              <a:rPr lang="en-US" dirty="0" smtClean="0"/>
              <a:t>non-medical STEM total job openings through 2020 </a:t>
            </a:r>
          </a:p>
          <a:p>
            <a:pPr marL="39688" indent="0" algn="ctr">
              <a:buNone/>
            </a:pPr>
            <a:endParaRPr lang="en-US" dirty="0" smtClean="0"/>
          </a:p>
          <a:p>
            <a:pPr marL="39688" indent="0" algn="ctr">
              <a:buNone/>
            </a:pPr>
            <a:r>
              <a:rPr lang="en-US" dirty="0" smtClean="0">
                <a:solidFill>
                  <a:srgbClr val="FF0000"/>
                </a:solidFill>
              </a:rPr>
              <a:t>300,000+ </a:t>
            </a:r>
            <a:r>
              <a:rPr lang="en-US" dirty="0" smtClean="0"/>
              <a:t>non-medical STEM job openings nationwide</a:t>
            </a:r>
            <a:r>
              <a:rPr lang="en-US" dirty="0" smtClean="0">
                <a:solidFill>
                  <a:srgbClr val="FF0000"/>
                </a:solidFill>
              </a:rPr>
              <a:t> annually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FF0000"/>
              </a:solidFill>
            </a:endParaRPr>
          </a:p>
        </p:txBody>
      </p:sp>
      <p:sp>
        <p:nvSpPr>
          <p:cNvPr id="4" name="Slide Number Placeholder 3"/>
          <p:cNvSpPr>
            <a:spLocks noGrp="1"/>
          </p:cNvSpPr>
          <p:nvPr>
            <p:ph type="sldNum" sz="quarter" idx="10"/>
          </p:nvPr>
        </p:nvSpPr>
        <p:spPr/>
        <p:txBody>
          <a:bodyPr/>
          <a:lstStyle/>
          <a:p>
            <a:fld id="{A9270875-C9CC-45A1-9123-CE5DF95DD1D1}"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629095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smtClean="0"/>
              <a:t>Messaging: Increasing employment growth for computing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FF0000"/>
              </a:solidFill>
            </a:endParaRPr>
          </a:p>
          <a:p>
            <a:pPr marL="39688" indent="0" algn="ctr">
              <a:buNone/>
            </a:pPr>
            <a:r>
              <a:rPr lang="en-US" dirty="0" smtClean="0">
                <a:solidFill>
                  <a:srgbClr val="FF0000"/>
                </a:solidFill>
              </a:rPr>
              <a:t>1 in every 10 job openings </a:t>
            </a:r>
            <a:r>
              <a:rPr lang="en-US" dirty="0" smtClean="0"/>
              <a:t>in all occupations </a:t>
            </a:r>
            <a:r>
              <a:rPr lang="en-US" dirty="0" smtClean="0">
                <a:solidFill>
                  <a:schemeClr val="tx1">
                    <a:lumMod val="95000"/>
                    <a:lumOff val="5000"/>
                  </a:schemeClr>
                </a:solidFill>
              </a:rPr>
              <a:t>2010-2020</a:t>
            </a:r>
          </a:p>
          <a:p>
            <a:pPr marL="39688" indent="0" algn="ctr">
              <a:buNone/>
            </a:pPr>
            <a:r>
              <a:rPr lang="en-US" b="1" dirty="0" smtClean="0">
                <a:solidFill>
                  <a:schemeClr val="tx1">
                    <a:lumMod val="95000"/>
                    <a:lumOff val="5000"/>
                  </a:schemeClr>
                </a:solidFill>
              </a:rPr>
              <a:t>requiring at least a </a:t>
            </a:r>
            <a:r>
              <a:rPr lang="en-US" b="1" dirty="0" smtClean="0">
                <a:solidFill>
                  <a:srgbClr val="FF0000"/>
                </a:solidFill>
              </a:rPr>
              <a:t>Bachelor’s degree </a:t>
            </a:r>
            <a:r>
              <a:rPr lang="en-US" b="0" dirty="0" smtClean="0">
                <a:solidFill>
                  <a:srgbClr val="FF0000"/>
                </a:solidFill>
              </a:rPr>
              <a:t>is</a:t>
            </a:r>
            <a:r>
              <a:rPr lang="en-US" b="0" baseline="0" dirty="0" smtClean="0">
                <a:solidFill>
                  <a:srgbClr val="FF0000"/>
                </a:solidFill>
              </a:rPr>
              <a:t> </a:t>
            </a:r>
            <a:r>
              <a:rPr lang="en-US" dirty="0" smtClean="0">
                <a:solidFill>
                  <a:schemeClr val="tx1">
                    <a:lumMod val="95000"/>
                    <a:lumOff val="5000"/>
                  </a:schemeClr>
                </a:solidFill>
              </a:rPr>
              <a:t>in </a:t>
            </a:r>
            <a:r>
              <a:rPr lang="en-US" dirty="0" smtClean="0">
                <a:solidFill>
                  <a:srgbClr val="FF0000"/>
                </a:solidFill>
              </a:rPr>
              <a:t>computing.</a:t>
            </a:r>
          </a:p>
          <a:p>
            <a:pPr marL="39688" indent="0" algn="ctr">
              <a:buNone/>
            </a:pPr>
            <a:r>
              <a:rPr lang="en-US" dirty="0" smtClean="0">
                <a:solidFill>
                  <a:srgbClr val="FF0000"/>
                </a:solidFill>
              </a:rPr>
              <a:t>That will become even more favorable</a:t>
            </a:r>
            <a:r>
              <a:rPr lang="en-US" baseline="0" dirty="0" smtClean="0">
                <a:solidFill>
                  <a:srgbClr val="FF0000"/>
                </a:solidFill>
              </a:rPr>
              <a:t> in 2020. </a:t>
            </a:r>
            <a:endParaRPr lang="en-US"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FF0000"/>
              </a:solidFill>
            </a:endParaRPr>
          </a:p>
          <a:p>
            <a:pPr marL="39688" indent="0" algn="ctr">
              <a:buNone/>
            </a:pPr>
            <a:r>
              <a:rPr lang="en-US" dirty="0" smtClean="0">
                <a:solidFill>
                  <a:srgbClr val="FF0000"/>
                </a:solidFill>
              </a:rPr>
              <a:t>85%</a:t>
            </a:r>
            <a:r>
              <a:rPr lang="en-US" dirty="0" smtClean="0"/>
              <a:t> of computing job openings require </a:t>
            </a:r>
          </a:p>
          <a:p>
            <a:pPr marL="39688" indent="0" algn="ctr">
              <a:buNone/>
            </a:pPr>
            <a:r>
              <a:rPr lang="en-US" dirty="0" smtClean="0">
                <a:solidFill>
                  <a:srgbClr val="FF0000"/>
                </a:solidFill>
              </a:rPr>
              <a:t>at least a Bachelor’s degree</a:t>
            </a:r>
            <a:r>
              <a:rPr lang="en-US" dirty="0" smtClean="0"/>
              <a:t>.</a:t>
            </a:r>
          </a:p>
          <a:p>
            <a:pPr marL="39688" indent="0" algn="ctr">
              <a:buNone/>
            </a:pP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91%</a:t>
            </a:r>
            <a:r>
              <a:rPr lang="en-US" baseline="0" dirty="0" smtClean="0">
                <a:solidFill>
                  <a:srgbClr val="FF0000"/>
                </a:solidFill>
              </a:rPr>
              <a:t> of computing jobs require some type of post-secondary education.</a:t>
            </a:r>
            <a:endParaRPr lang="en-US" dirty="0" smtClean="0">
              <a:solidFill>
                <a:srgbClr val="FF0000"/>
              </a:solidFill>
            </a:endParaRPr>
          </a:p>
          <a:p>
            <a:pPr marL="39688" indent="0" algn="ctr">
              <a:buNone/>
            </a:pPr>
            <a:endParaRPr lang="en-US" dirty="0" smtClean="0">
              <a:solidFill>
                <a:srgbClr val="FF0000"/>
              </a:solidFill>
            </a:endParaRPr>
          </a:p>
          <a:p>
            <a:pPr marL="39688" indent="0" algn="ctr">
              <a:buNone/>
            </a:pPr>
            <a:r>
              <a:rPr lang="en-US" dirty="0" smtClean="0">
                <a:solidFill>
                  <a:srgbClr val="FF0000"/>
                </a:solidFill>
              </a:rPr>
              <a:t>1 in every 2 non-medical  STEM job openings </a:t>
            </a:r>
            <a:r>
              <a:rPr lang="en-US" dirty="0" smtClean="0">
                <a:solidFill>
                  <a:schemeClr val="tx1">
                    <a:lumMod val="95000"/>
                    <a:lumOff val="5000"/>
                  </a:schemeClr>
                </a:solidFill>
              </a:rPr>
              <a:t>2010-2020 </a:t>
            </a:r>
          </a:p>
          <a:p>
            <a:pPr marL="39688" indent="0" algn="ctr">
              <a:buNone/>
            </a:pPr>
            <a:r>
              <a:rPr lang="en-US" dirty="0" smtClean="0">
                <a:solidFill>
                  <a:schemeClr val="tx1">
                    <a:lumMod val="95000"/>
                    <a:lumOff val="5000"/>
                  </a:schemeClr>
                </a:solidFill>
              </a:rPr>
              <a:t>requiring at least a </a:t>
            </a:r>
            <a:r>
              <a:rPr lang="en-US" dirty="0" smtClean="0">
                <a:solidFill>
                  <a:srgbClr val="FF0000"/>
                </a:solidFill>
              </a:rPr>
              <a:t>Bachelor’s degree </a:t>
            </a:r>
          </a:p>
          <a:p>
            <a:pPr marL="39688" indent="0" algn="ctr">
              <a:buNone/>
            </a:pPr>
            <a:r>
              <a:rPr lang="en-US" dirty="0" smtClean="0">
                <a:solidFill>
                  <a:schemeClr val="tx1">
                    <a:lumMod val="95000"/>
                    <a:lumOff val="5000"/>
                  </a:schemeClr>
                </a:solidFill>
              </a:rPr>
              <a:t>will be in </a:t>
            </a:r>
            <a:r>
              <a:rPr lang="en-US" dirty="0" smtClean="0">
                <a:solidFill>
                  <a:srgbClr val="FF0000"/>
                </a:solidFill>
              </a:rPr>
              <a:t>computing.</a:t>
            </a:r>
          </a:p>
          <a:p>
            <a:pPr algn="ct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FF0000"/>
              </a:solidFill>
            </a:endParaRPr>
          </a:p>
        </p:txBody>
      </p:sp>
      <p:sp>
        <p:nvSpPr>
          <p:cNvPr id="4" name="Slide Number Placeholder 3"/>
          <p:cNvSpPr>
            <a:spLocks noGrp="1"/>
          </p:cNvSpPr>
          <p:nvPr>
            <p:ph type="sldNum" sz="quarter" idx="10"/>
          </p:nvPr>
        </p:nvSpPr>
        <p:spPr/>
        <p:txBody>
          <a:bodyPr/>
          <a:lstStyle/>
          <a:p>
            <a:fld id="{A9270875-C9CC-45A1-9123-CE5DF95DD1D1}" type="slidenum">
              <a:rPr lang="en-US" smtClean="0"/>
              <a:pPr/>
              <a:t>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629095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70875-C9CC-45A1-9123-CE5DF95DD1D1}" type="slidenum">
              <a:rPr lang="en-US" smtClean="0"/>
              <a:pPr/>
              <a:t>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0497302"/>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smtClean="0"/>
              <a:t>Messaging: Increasing employment growth for computing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0" u="sng" dirty="0" smtClean="0"/>
          </a:p>
        </p:txBody>
      </p:sp>
      <p:sp>
        <p:nvSpPr>
          <p:cNvPr id="4" name="Slide Number Placeholder 3"/>
          <p:cNvSpPr>
            <a:spLocks noGrp="1"/>
          </p:cNvSpPr>
          <p:nvPr>
            <p:ph type="sldNum" sz="quarter" idx="10"/>
          </p:nvPr>
        </p:nvSpPr>
        <p:spPr/>
        <p:txBody>
          <a:bodyPr/>
          <a:lstStyle/>
          <a:p>
            <a:fld id="{A9270875-C9CC-45A1-9123-CE5DF95DD1D1}" type="slidenum">
              <a:rPr lang="en-US" smtClean="0"/>
              <a:pPr/>
              <a:t>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186304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smtClean="0"/>
              <a:t>Messaging: Increasing employment growth for computing</a:t>
            </a:r>
          </a:p>
          <a:p>
            <a:endParaRPr lang="en-US" b="1" i="0" u="sng" baseline="0" dirty="0" smtClean="0">
              <a:sym typeface="Wingdings" pitchFamily="2" charset="2"/>
            </a:endParaRPr>
          </a:p>
          <a:p>
            <a:r>
              <a:rPr lang="en-US" dirty="0" smtClean="0"/>
              <a:t>HITECH Act of 2009 = </a:t>
            </a:r>
            <a:r>
              <a:rPr lang="en-US" b="1" dirty="0" smtClean="0"/>
              <a:t>H</a:t>
            </a:r>
            <a:r>
              <a:rPr lang="en-US" dirty="0" smtClean="0"/>
              <a:t>ealth </a:t>
            </a:r>
            <a:r>
              <a:rPr lang="en-US" b="1" dirty="0" smtClean="0"/>
              <a:t>I</a:t>
            </a:r>
            <a:r>
              <a:rPr lang="en-US" dirty="0" smtClean="0"/>
              <a:t>nformation </a:t>
            </a:r>
            <a:r>
              <a:rPr lang="en-US" b="1" dirty="0" smtClean="0"/>
              <a:t>T</a:t>
            </a:r>
            <a:r>
              <a:rPr lang="en-US" dirty="0" smtClean="0"/>
              <a:t>echnology for </a:t>
            </a:r>
            <a:r>
              <a:rPr lang="en-US" b="1" dirty="0" smtClean="0"/>
              <a:t>E</a:t>
            </a:r>
            <a:r>
              <a:rPr lang="en-US" dirty="0" smtClean="0"/>
              <a:t>conomic and </a:t>
            </a:r>
            <a:r>
              <a:rPr lang="en-US" b="1" dirty="0" smtClean="0"/>
              <a:t>C</a:t>
            </a:r>
            <a:r>
              <a:rPr lang="en-US" dirty="0" smtClean="0"/>
              <a:t>linical </a:t>
            </a:r>
            <a:r>
              <a:rPr lang="en-US" b="1" dirty="0" smtClean="0"/>
              <a:t>H</a:t>
            </a:r>
            <a:r>
              <a:rPr lang="en-US" dirty="0" smtClean="0"/>
              <a:t>ealth Act </a:t>
            </a:r>
            <a:endParaRPr lang="en-US" b="1" i="0" u="sng" baseline="0" dirty="0" smtClean="0">
              <a:sym typeface="Wingdings" pitchFamily="2" charset="2"/>
            </a:endParaRPr>
          </a:p>
          <a:p>
            <a:endParaRPr lang="en-US" baseline="0" dirty="0" smtClean="0">
              <a:sym typeface="Wingdings" pitchFamily="2" charset="2"/>
            </a:endParaRPr>
          </a:p>
          <a:p>
            <a:r>
              <a:rPr lang="en-US" baseline="0" dirty="0" smtClean="0">
                <a:sym typeface="Wingdings" pitchFamily="2" charset="2"/>
              </a:rPr>
              <a:t>Shortages of healthcare computing professionals. Necessary to enhance productivity, improve quality of care and patient safety, medical records, medical advancements, etc. </a:t>
            </a:r>
          </a:p>
          <a:p>
            <a:endParaRPr lang="en-US" baseline="0" dirty="0" smtClean="0">
              <a:sym typeface="Wingdings" pitchFamily="2" charset="2"/>
            </a:endParaRPr>
          </a:p>
          <a:p>
            <a:endParaRPr lang="en-US" baseline="0" dirty="0" smtClean="0">
              <a:sym typeface="Wingdings" pitchFamily="2" charset="2"/>
            </a:endParaRPr>
          </a:p>
          <a:p>
            <a:endParaRPr lang="en-US" baseline="0" dirty="0" smtClean="0">
              <a:sym typeface="Wingdings"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Sources: Bureau of Labor Statistics (BLS), Employment Projections 2010-2020, </a:t>
            </a:r>
            <a:r>
              <a:rPr lang="en-US" sz="1200" i="1" dirty="0" smtClean="0"/>
              <a:t>available at</a:t>
            </a:r>
            <a:r>
              <a:rPr lang="en-US" sz="1200" dirty="0" smtClean="0"/>
              <a:t> </a:t>
            </a:r>
            <a:r>
              <a:rPr lang="en-US" sz="1200" dirty="0" smtClean="0">
                <a:hlinkClick r:id="rId3"/>
              </a:rPr>
              <a:t>http://www.bls.gov/emp/</a:t>
            </a:r>
            <a:r>
              <a:rPr lang="en-US" sz="1200" dirty="0" smtClean="0"/>
              <a:t>. U.S. Department of Health and Human Services (HHS), Blog on “UBT Program: Preparing the Health IT Leaders of Tomorrow, Today,” (May 12, 2011), </a:t>
            </a:r>
            <a:r>
              <a:rPr lang="en-US" sz="1200" i="1" dirty="0" smtClean="0"/>
              <a:t>available at </a:t>
            </a:r>
            <a:r>
              <a:rPr lang="en-US" sz="1200" dirty="0" smtClean="0">
                <a:hlinkClick r:id="rId4"/>
              </a:rPr>
              <a:t>http://www.healthit.gov/buzz-blog/university-based-training/ubt-program-preparing-health-leaders-tomorrow-today</a:t>
            </a:r>
            <a:r>
              <a:rPr lang="en-US" sz="1200" dirty="0" smtClean="0"/>
              <a:t>. Congressional Budget Office, Analysis of the Health Information Technology for Economic and Clinical Health (HITECH) Act of 2009, </a:t>
            </a:r>
            <a:r>
              <a:rPr lang="en-US" sz="1200" i="1" dirty="0" smtClean="0"/>
              <a:t>available at  </a:t>
            </a:r>
            <a:r>
              <a:rPr lang="en-US" sz="1200" dirty="0" smtClean="0">
                <a:hlinkClick r:id="rId5"/>
              </a:rPr>
              <a:t>http://www.cbo.gov/sites/default/files/cbofiles/ftpdocs/99xx/doc9966/hitechrangelltr.pdf</a:t>
            </a:r>
            <a:r>
              <a:rPr lang="en-US" sz="1200" dirty="0" smtClean="0"/>
              <a:t>.</a:t>
            </a:r>
          </a:p>
          <a:p>
            <a:endParaRPr lang="en-US" baseline="0" dirty="0" smtClean="0">
              <a:sym typeface="Wingdings" pitchFamily="2" charset="2"/>
            </a:endParaRPr>
          </a:p>
          <a:p>
            <a:r>
              <a:rPr lang="en-US" baseline="0" dirty="0" smtClean="0">
                <a:sym typeface="Wingdings" pitchFamily="2" charset="2"/>
              </a:rPr>
              <a:t>----</a:t>
            </a:r>
          </a:p>
          <a:p>
            <a:endParaRPr lang="en-US" baseline="0" dirty="0" smtClean="0">
              <a:sym typeface="Wingdings"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 Department of Health and Human Services (HHS) “projected shortfall of approximately 51,000 qualified health IT workers over the next four years” i.e. </a:t>
            </a:r>
            <a:r>
              <a:rPr lang="en-US" b="0" baseline="0" dirty="0" smtClean="0">
                <a:solidFill>
                  <a:srgbClr val="FF0000"/>
                </a:solidFill>
              </a:rPr>
              <a:t>51,000 trained post-Bachelor’s in degree or certification program. </a:t>
            </a:r>
            <a:r>
              <a:rPr lang="en-US" dirty="0" smtClean="0">
                <a:hlinkClick r:id="rId4"/>
              </a:rPr>
              <a:t>http://www.healthit.gov/buzz-blog/university-based-training/ubt-program-preparing-health-leaders-tomorrow-today</a:t>
            </a:r>
            <a:r>
              <a:rPr lang="en-US" dirty="0" smtClean="0"/>
              <a:t>   HHS Health IT Workforce Development Program funded by the Recovery Act and HITECH Act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$2.3 billion US HIS market is expected to grow at a CAGR of nearly 12% and exceed $5.1 billion by 2017. The expected double digit growth in the US HIS market is the result of the healthcare reform initiatives brought in by the </a:t>
            </a:r>
            <a:r>
              <a:rPr lang="en-US" b="1" dirty="0" smtClean="0"/>
              <a:t>Health Information Technology for Economic and Clinical Health (HITECH) Act</a:t>
            </a:r>
            <a:r>
              <a:rPr lang="en-US" dirty="0" smtClean="0"/>
              <a:t>, a part of the $787 billion American Recovery and Reinvestment Act (ARRA) of 2009. The HITECH Act, signed into law by President Obama in February 2009, allocated up to $27 billion in stimulus funds to accelerate health IT adoption. The reforms brought in by the Act have already provided a significant impetus to the process of healthcare reform through its mandated adoption targets of certified Electronic Health Record (EHR) technology by </a:t>
            </a:r>
            <a:r>
              <a:rPr lang="en-US" b="1" dirty="0" smtClean="0"/>
              <a:t>90% of physicians and 70% of hospitals by 2019</a:t>
            </a:r>
            <a:r>
              <a:rPr lang="en-US" dirty="0" smtClean="0"/>
              <a:t>.”</a:t>
            </a:r>
          </a:p>
          <a:p>
            <a:pPr algn="ctr"/>
            <a:endParaRPr lang="en-US" baseline="0" dirty="0" smtClean="0">
              <a:sym typeface="Wingdings" pitchFamily="2" charset="2"/>
            </a:endParaRPr>
          </a:p>
          <a:p>
            <a:pPr algn="ctr"/>
            <a:endParaRPr lang="en-US"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A9270875-C9CC-45A1-9123-CE5DF95DD1D1}" type="slidenum">
              <a:rPr lang="en-US" smtClean="0"/>
              <a:pPr/>
              <a:t>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1863045"/>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smtClean="0"/>
              <a:t>Messaging: Increasing employment growth for computing</a:t>
            </a:r>
          </a:p>
          <a:p>
            <a:endParaRPr lang="en-US" b="1" baseline="0" dirty="0" smtClean="0">
              <a:sym typeface="Wingdings" pitchFamily="2" charset="2"/>
            </a:endParaRPr>
          </a:p>
          <a:p>
            <a:r>
              <a:rPr lang="en-US" b="1" baseline="0" dirty="0" smtClean="0">
                <a:sym typeface="Wingdings" pitchFamily="2" charset="2"/>
              </a:rPr>
              <a:t>Note on defining STEM</a:t>
            </a:r>
          </a:p>
          <a:p>
            <a:endParaRPr lang="en-US" b="1" baseline="0" dirty="0" smtClean="0">
              <a:sym typeface="Wingdings" pitchFamily="2" charset="2"/>
            </a:endParaRPr>
          </a:p>
          <a:p>
            <a:r>
              <a:rPr lang="en-US" b="1" baseline="0" dirty="0" smtClean="0">
                <a:sym typeface="Wingdings" pitchFamily="2" charset="2"/>
              </a:rPr>
              <a:t>NSF-sponsored</a:t>
            </a:r>
            <a:r>
              <a:rPr lang="en-US" baseline="0" dirty="0" smtClean="0">
                <a:sym typeface="Wingdings" pitchFamily="2" charset="2"/>
              </a:rPr>
              <a:t> STEM scholarships are open to those in the following disciplines:</a:t>
            </a:r>
          </a:p>
          <a:p>
            <a:pPr marL="171450" indent="-171450">
              <a:buFont typeface="Arial" pitchFamily="34" charset="0"/>
              <a:buChar char="•"/>
            </a:pPr>
            <a:r>
              <a:rPr lang="en-US" dirty="0" smtClean="0"/>
              <a:t>biological sciences (except medicine and other clinical fields);</a:t>
            </a:r>
          </a:p>
          <a:p>
            <a:pPr marL="171450" indent="-171450">
              <a:buFont typeface="Arial" pitchFamily="34" charset="0"/>
              <a:buChar char="•"/>
            </a:pPr>
            <a:r>
              <a:rPr lang="en-US" dirty="0" smtClean="0"/>
              <a:t>physical sciences, including physics, chemistry, astronomy, and materials science;</a:t>
            </a:r>
          </a:p>
          <a:p>
            <a:pPr marL="171450" indent="-171450">
              <a:buFont typeface="Arial" pitchFamily="34" charset="0"/>
              <a:buChar char="•"/>
            </a:pPr>
            <a:r>
              <a:rPr lang="en-US" dirty="0" smtClean="0"/>
              <a:t>mathematical sciences;</a:t>
            </a:r>
          </a:p>
          <a:p>
            <a:pPr marL="171450" indent="-171450">
              <a:buFont typeface="Arial" pitchFamily="34" charset="0"/>
              <a:buChar char="•"/>
            </a:pPr>
            <a:r>
              <a:rPr lang="en-US" dirty="0" smtClean="0"/>
              <a:t>computer and information sciences;</a:t>
            </a:r>
          </a:p>
          <a:p>
            <a:pPr marL="171450" indent="-171450">
              <a:buFont typeface="Arial" pitchFamily="34" charset="0"/>
              <a:buChar char="•"/>
            </a:pPr>
            <a:r>
              <a:rPr lang="en-US" dirty="0" smtClean="0"/>
              <a:t>geosciences;</a:t>
            </a:r>
          </a:p>
          <a:p>
            <a:pPr marL="171450" indent="-171450">
              <a:buFont typeface="Arial" pitchFamily="34" charset="0"/>
              <a:buChar char="•"/>
            </a:pPr>
            <a:r>
              <a:rPr lang="en-US" dirty="0" smtClean="0"/>
              <a:t>engineering;</a:t>
            </a:r>
          </a:p>
          <a:p>
            <a:pPr marL="171450" indent="-171450">
              <a:buFont typeface="Arial" pitchFamily="34" charset="0"/>
              <a:buChar char="•"/>
            </a:pPr>
            <a:r>
              <a:rPr lang="en-US" dirty="0" smtClean="0"/>
              <a:t>technology areas associated with the preceding fields (for example, biotechnology, chemical technology, engineering technology, information technology, etc.)</a:t>
            </a:r>
          </a:p>
          <a:p>
            <a:endParaRPr lang="en-US" baseline="0" dirty="0" smtClean="0">
              <a:sym typeface="Wingdings" pitchFamily="2" charset="2"/>
            </a:endParaRPr>
          </a:p>
          <a:p>
            <a:r>
              <a:rPr lang="en-US" b="1" baseline="0" dirty="0" smtClean="0">
                <a:sym typeface="Wingdings" pitchFamily="2" charset="2"/>
              </a:rPr>
              <a:t>NSF</a:t>
            </a:r>
            <a:r>
              <a:rPr lang="en-US" baseline="0" dirty="0" smtClean="0">
                <a:sym typeface="Wingdings" pitchFamily="2" charset="2"/>
              </a:rPr>
              <a:t> considers medical / healthcare as “STEM-related” (funding activities by NIH)</a:t>
            </a:r>
          </a:p>
          <a:p>
            <a:endParaRPr lang="en-US" baseline="0" dirty="0" smtClean="0">
              <a:sym typeface="Wingdings" pitchFamily="2" charset="2"/>
            </a:endParaRPr>
          </a:p>
          <a:p>
            <a:r>
              <a:rPr lang="en-US" b="1" baseline="0" dirty="0" smtClean="0">
                <a:sym typeface="Wingdings" pitchFamily="2" charset="2"/>
              </a:rPr>
              <a:t>BLS</a:t>
            </a:r>
            <a:r>
              <a:rPr lang="en-US" baseline="0" dirty="0" smtClean="0">
                <a:sym typeface="Wingdings" pitchFamily="2" charset="2"/>
              </a:rPr>
              <a:t> did not include healthcare or medical jobs in its 2011 report on STEM occupations. BLS considers 97 occupations to be within the definition of “STEM” but excluded managers. </a:t>
            </a:r>
          </a:p>
          <a:p>
            <a:endParaRPr lang="en-US" baseline="0" dirty="0" smtClean="0">
              <a:sym typeface="Wingdings" pitchFamily="2" charset="2"/>
            </a:endParaRPr>
          </a:p>
          <a:p>
            <a:r>
              <a:rPr lang="en-US" b="1" baseline="0" dirty="0" smtClean="0">
                <a:sym typeface="Wingdings" pitchFamily="2" charset="2"/>
              </a:rPr>
              <a:t>U.S. Department of Education </a:t>
            </a:r>
            <a:r>
              <a:rPr lang="en-US" b="0" baseline="0" dirty="0" smtClean="0">
                <a:sym typeface="Wingdings" pitchFamily="2" charset="2"/>
              </a:rPr>
              <a:t>in its 2009 report </a:t>
            </a:r>
            <a:r>
              <a:rPr lang="en-US" baseline="0" dirty="0" smtClean="0">
                <a:sym typeface="Wingdings" pitchFamily="2" charset="2"/>
              </a:rPr>
              <a:t>defines STEM as STEM fields, as defined here, include mathematics; natural sciences (including physical Sciences and biological/agricultural sciences); engineering/engineering technologies; and computer/information sciences. http://nces.ed.gov/pubs2009/2009161.pdf</a:t>
            </a:r>
          </a:p>
          <a:p>
            <a:endParaRPr lang="en-US" baseline="0" dirty="0" smtClean="0">
              <a:sym typeface="Wingdings" pitchFamily="2" charset="2"/>
            </a:endParaRPr>
          </a:p>
          <a:p>
            <a:endParaRPr lang="en-US"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A9270875-C9CC-45A1-9123-CE5DF95DD1D1}" type="slidenum">
              <a:rPr lang="en-US" smtClean="0"/>
              <a:pPr/>
              <a:t>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186304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smtClean="0"/>
              <a:t>Messaging: Increasing employment growth for computing</a:t>
            </a:r>
          </a:p>
          <a:p>
            <a:endParaRPr lang="en-US" dirty="0" smtClean="0">
              <a:solidFill>
                <a:srgbClr val="FF0000"/>
              </a:solidFill>
            </a:endParaRPr>
          </a:p>
          <a:p>
            <a:r>
              <a:rPr lang="en-US" u="sng" dirty="0" smtClean="0">
                <a:solidFill>
                  <a:srgbClr val="FF0000"/>
                </a:solidFill>
              </a:rPr>
              <a:t>BLS</a:t>
            </a:r>
            <a:r>
              <a:rPr lang="en-US" u="sng" baseline="0" dirty="0" smtClean="0">
                <a:solidFill>
                  <a:srgbClr val="FF0000"/>
                </a:solidFill>
              </a:rPr>
              <a:t> defines STEM</a:t>
            </a:r>
            <a:r>
              <a:rPr lang="en-US" baseline="0" dirty="0" smtClean="0">
                <a:solidFill>
                  <a:srgbClr val="FF0000"/>
                </a:solidFill>
              </a:rPr>
              <a:t> as 97 occupations in Computer, Math, Architecture, Engineering, Life Sciences, Physical Sciences, </a:t>
            </a:r>
            <a:r>
              <a:rPr lang="en-US" u="sng" baseline="0" dirty="0" smtClean="0">
                <a:solidFill>
                  <a:srgbClr val="FF0000"/>
                </a:solidFill>
              </a:rPr>
              <a:t>and Social Sciences</a:t>
            </a:r>
            <a:r>
              <a:rPr lang="en-US" baseline="0" dirty="0" smtClean="0">
                <a:solidFill>
                  <a:srgbClr val="FF0000"/>
                </a:solidFill>
              </a:rPr>
              <a:t>. The above graph also includes 4 additional managerial categories: (1) computing and IS managers, (2) engineering managers, (3) national sciences managers, and (4) “social and community service” managers. Thus, there are </a:t>
            </a:r>
            <a:r>
              <a:rPr lang="en-US" b="1" baseline="0" dirty="0" smtClean="0">
                <a:solidFill>
                  <a:srgbClr val="FF0000"/>
                </a:solidFill>
              </a:rPr>
              <a:t>101 total occupations used to calculate annual STEM jobs </a:t>
            </a:r>
            <a:r>
              <a:rPr lang="en-US" baseline="0" dirty="0" smtClean="0">
                <a:solidFill>
                  <a:srgbClr val="FF0000"/>
                </a:solidFill>
              </a:rPr>
              <a:t>above. </a:t>
            </a:r>
          </a:p>
          <a:p>
            <a:endParaRPr lang="en-US" baseline="0" dirty="0" smtClean="0">
              <a:solidFill>
                <a:srgbClr val="FF0000"/>
              </a:solidFill>
            </a:endParaRPr>
          </a:p>
          <a:p>
            <a:r>
              <a:rPr lang="en-US" baseline="0" dirty="0" smtClean="0">
                <a:solidFill>
                  <a:srgbClr val="FF0000"/>
                </a:solidFill>
              </a:rPr>
              <a:t>Using the BLS Employment Projections 2010-2010, the 101 </a:t>
            </a:r>
            <a:r>
              <a:rPr lang="en-US" b="1" baseline="0" dirty="0" smtClean="0">
                <a:solidFill>
                  <a:srgbClr val="FF0000"/>
                </a:solidFill>
              </a:rPr>
              <a:t>STEM occupations are 5.5% of all jobs nationwide</a:t>
            </a:r>
            <a:r>
              <a:rPr lang="en-US" baseline="0" dirty="0" smtClean="0">
                <a:solidFill>
                  <a:srgbClr val="FF0000"/>
                </a:solidFill>
              </a:rPr>
              <a:t>. CS jobs currently are </a:t>
            </a:r>
            <a:r>
              <a:rPr lang="en-US" sz="1200" i="0" kern="1200" baseline="0" dirty="0" smtClean="0">
                <a:solidFill>
                  <a:schemeClr val="tx1"/>
                </a:solidFill>
                <a:latin typeface="+mn-lt"/>
                <a:ea typeface="+mn-ea"/>
                <a:cs typeface="+mn-cs"/>
              </a:rPr>
              <a:t>2.7% of all jobs nationwide. </a:t>
            </a:r>
          </a:p>
          <a:p>
            <a:endParaRPr lang="en-US"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latin typeface="+mn-lt"/>
                <a:ea typeface="+mn-ea"/>
                <a:cs typeface="+mn-cs"/>
              </a:rPr>
              <a:t>During 2010-2020, </a:t>
            </a:r>
            <a:r>
              <a:rPr lang="en-US" b="1" i="0" baseline="0" dirty="0" smtClean="0">
                <a:solidFill>
                  <a:srgbClr val="FF0000"/>
                </a:solidFill>
              </a:rPr>
              <a:t>computing jobs </a:t>
            </a:r>
            <a:r>
              <a:rPr lang="en-US" b="0" i="0" baseline="0" dirty="0" smtClean="0">
                <a:solidFill>
                  <a:srgbClr val="FF0000"/>
                </a:solidFill>
              </a:rPr>
              <a:t>will constitute more than </a:t>
            </a:r>
            <a:r>
              <a:rPr lang="en-US" b="1" i="0" baseline="0" dirty="0" smtClean="0">
                <a:solidFill>
                  <a:srgbClr val="FF0000"/>
                </a:solidFill>
              </a:rPr>
              <a:t>1 in every 2 STEM jobs</a:t>
            </a:r>
            <a:r>
              <a:rPr lang="en-US" i="0" baseline="0" dirty="0" smtClean="0">
                <a:solidFill>
                  <a:srgbClr val="FF0000"/>
                </a:solidFill>
              </a:rPr>
              <a:t>. [Does that number increase for jobs requiring a bachelor’s degree?]</a:t>
            </a:r>
          </a:p>
          <a:p>
            <a:endParaRPr lang="en-US"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solidFill>
                  <a:srgbClr val="FF0000"/>
                </a:solidFill>
              </a:rPr>
              <a:t>Social sciences</a:t>
            </a:r>
            <a:r>
              <a:rPr lang="en-US" baseline="0" dirty="0" smtClean="0">
                <a:solidFill>
                  <a:srgbClr val="FF0000"/>
                </a:solidFill>
              </a:rPr>
              <a:t>, according to BLS, includes anthropologists, archeologists, economists, geographers, political science, psychologists, urban planners, and other social scientists.</a:t>
            </a:r>
          </a:p>
          <a:p>
            <a:endParaRPr lang="en-US" i="0" baseline="0" dirty="0" smtClean="0">
              <a:solidFill>
                <a:srgbClr val="FF0000"/>
              </a:solidFill>
            </a:endParaRPr>
          </a:p>
          <a:p>
            <a:r>
              <a:rPr lang="en-US" b="1" i="0" u="sng" baseline="0" dirty="0" smtClean="0">
                <a:solidFill>
                  <a:srgbClr val="FF0000"/>
                </a:solidFill>
              </a:rPr>
              <a:t>Physical sciences</a:t>
            </a:r>
            <a:r>
              <a:rPr lang="en-US" i="0" baseline="0" dirty="0" smtClean="0">
                <a:solidFill>
                  <a:srgbClr val="FF0000"/>
                </a:solidFill>
              </a:rPr>
              <a:t>, according to BLS, includes astronomers, atmospheric, chemists, geological, hydrologists, materials, and other physical sciences.</a:t>
            </a:r>
          </a:p>
          <a:p>
            <a:endParaRPr lang="en-US" i="0" baseline="0" dirty="0" smtClean="0">
              <a:solidFill>
                <a:srgbClr val="FF0000"/>
              </a:solidFill>
            </a:endParaRPr>
          </a:p>
          <a:p>
            <a:r>
              <a:rPr lang="en-US" b="1" i="0" u="sng" baseline="0" dirty="0" smtClean="0">
                <a:solidFill>
                  <a:srgbClr val="FF0000"/>
                </a:solidFill>
              </a:rPr>
              <a:t>Life sciences</a:t>
            </a:r>
            <a:r>
              <a:rPr lang="en-US" i="0" baseline="0" dirty="0" smtClean="0">
                <a:solidFill>
                  <a:srgbClr val="FF0000"/>
                </a:solidFill>
              </a:rPr>
              <a:t>, according to BLS, includes agricultural, animal, biochemists, biophysicists food, conservation, foresters, microbiology, plant, and soil. BLS INCLUDES epidemiologists and medical scientists, will include also in MEDICAL, in later slides.    </a:t>
            </a:r>
            <a:endParaRPr lang="en-US" baseline="0" dirty="0" smtClean="0">
              <a:solidFill>
                <a:srgbClr val="FF0000"/>
              </a:solidFill>
            </a:endParaRPr>
          </a:p>
          <a:p>
            <a:endParaRPr lang="en-US" baseline="0" dirty="0" smtClean="0">
              <a:solidFill>
                <a:srgbClr val="FF0000"/>
              </a:solidFill>
            </a:endParaRPr>
          </a:p>
          <a:p>
            <a:r>
              <a:rPr lang="en-US" b="1" i="0" u="sng" baseline="0" dirty="0" smtClean="0">
                <a:solidFill>
                  <a:srgbClr val="FF0000"/>
                </a:solidFill>
              </a:rPr>
              <a:t>Engineering</a:t>
            </a:r>
            <a:r>
              <a:rPr lang="en-US" i="0" baseline="0" dirty="0" smtClean="0">
                <a:solidFill>
                  <a:srgbClr val="FF0000"/>
                </a:solidFill>
              </a:rPr>
              <a:t>, according to BLS, architects, aerospace, chemical, civil, electrical, environmental, industrial, marine, materials, mechanical, mining, nuclear, drafters, and technicians. BLS INCLUDES IN ENGINEERING BUT INCLUDED IN CS &amp; MATH in ABOVE GRAPH – [computer hardware engineers, 2290 annual job openings (&lt;1% of STEM jobs)]</a:t>
            </a:r>
          </a:p>
          <a:p>
            <a:endParaRPr lang="en-US" i="0" baseline="0" dirty="0" smtClean="0">
              <a:solidFill>
                <a:srgbClr val="FF0000"/>
              </a:solidFill>
            </a:endParaRPr>
          </a:p>
          <a:p>
            <a:r>
              <a:rPr lang="en-US" b="1" i="0" u="sng" baseline="0" dirty="0" smtClean="0">
                <a:solidFill>
                  <a:srgbClr val="FF0000"/>
                </a:solidFill>
              </a:rPr>
              <a:t>Computing and Mathematics</a:t>
            </a:r>
            <a:r>
              <a:rPr lang="en-US" i="0" baseline="0" dirty="0" smtClean="0">
                <a:solidFill>
                  <a:srgbClr val="FF0000"/>
                </a:solidFill>
              </a:rPr>
              <a:t>, according to BLS, includes developers &amp; programmers, database administrators, network, information security, network, and support specialists. Math includes actuaries, mathematicians, research, statisticians, and technicians.  </a:t>
            </a:r>
            <a:endParaRPr lang="en-US" baseline="0" dirty="0" smtClean="0">
              <a:solidFill>
                <a:srgbClr val="FF0000"/>
              </a:solidFill>
            </a:endParaRPr>
          </a:p>
          <a:p>
            <a:endParaRPr lang="en-US" baseline="0" dirty="0" smtClean="0">
              <a:solidFill>
                <a:srgbClr val="FF0000"/>
              </a:solidFill>
            </a:endParaRPr>
          </a:p>
          <a:p>
            <a:r>
              <a:rPr lang="en-US" sz="1200" i="1" kern="1200" dirty="0" smtClean="0">
                <a:solidFill>
                  <a:schemeClr val="tx1"/>
                </a:solidFill>
                <a:latin typeface="+mn-lt"/>
                <a:ea typeface="+mn-ea"/>
                <a:cs typeface="+mn-cs"/>
              </a:rPr>
              <a:t>Using May 2011 data from the Occupational Employment Statistics (OES) program, </a:t>
            </a:r>
            <a:r>
              <a:rPr lang="en-US" sz="1200" b="1" i="1" kern="1200" dirty="0" smtClean="0">
                <a:solidFill>
                  <a:schemeClr val="tx1"/>
                </a:solidFill>
                <a:latin typeface="+mn-lt"/>
                <a:ea typeface="+mn-ea"/>
                <a:cs typeface="+mn-cs"/>
              </a:rPr>
              <a:t>STEM</a:t>
            </a:r>
            <a:r>
              <a:rPr lang="en-US" sz="1200" b="1" i="1" kern="1200" baseline="0" dirty="0" smtClean="0">
                <a:solidFill>
                  <a:schemeClr val="tx1"/>
                </a:solidFill>
                <a:latin typeface="+mn-lt"/>
                <a:ea typeface="+mn-ea"/>
                <a:cs typeface="+mn-cs"/>
              </a:rPr>
              <a:t> jobs are 6% of all jobs nationwide</a:t>
            </a:r>
            <a:r>
              <a:rPr lang="en-US" sz="1200" i="1" kern="1200" baseline="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CS</a:t>
            </a:r>
            <a:r>
              <a:rPr lang="en-US" sz="1200" b="1" i="1" kern="1200" baseline="0" dirty="0" smtClean="0">
                <a:solidFill>
                  <a:schemeClr val="tx1"/>
                </a:solidFill>
                <a:latin typeface="+mn-lt"/>
                <a:ea typeface="+mn-ea"/>
                <a:cs typeface="+mn-cs"/>
              </a:rPr>
              <a:t> jobs are  2.7% of all jobs nationwide</a:t>
            </a:r>
            <a:r>
              <a:rPr lang="en-US" sz="1200" i="1" kern="1200" baseline="0" dirty="0" smtClean="0">
                <a:solidFill>
                  <a:schemeClr val="tx1"/>
                </a:solidFill>
                <a:latin typeface="+mn-lt"/>
                <a:ea typeface="+mn-ea"/>
                <a:cs typeface="+mn-cs"/>
              </a:rPr>
              <a:t>. </a:t>
            </a:r>
            <a:endParaRPr lang="en-US" baseline="0" dirty="0" smtClean="0">
              <a:solidFill>
                <a:srgbClr val="FF0000"/>
              </a:solidFill>
            </a:endParaRPr>
          </a:p>
          <a:p>
            <a:endParaRPr lang="en-US" baseline="0" dirty="0" smtClean="0">
              <a:solidFill>
                <a:srgbClr val="FF0000"/>
              </a:solidFill>
            </a:endParaRPr>
          </a:p>
          <a:p>
            <a:r>
              <a:rPr lang="en-US" i="1" baseline="0" dirty="0" smtClean="0">
                <a:solidFill>
                  <a:srgbClr val="FF0000"/>
                </a:solidFill>
              </a:rPr>
              <a:t>Note: NSF considers medical as STEM-related. Treated separately on other slides. </a:t>
            </a: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A9270875-C9CC-45A1-9123-CE5DF95DD1D1}" type="slidenum">
              <a:rPr lang="en-US" smtClean="0"/>
              <a:pPr/>
              <a:t>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7238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18934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19516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8325" y="130175"/>
            <a:ext cx="2898775" cy="9623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130175"/>
            <a:ext cx="8543925" cy="9623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36631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230432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14425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73300"/>
            <a:ext cx="5721350" cy="748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35750" y="2273300"/>
            <a:ext cx="5721350" cy="748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61973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24239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09671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8364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26240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Palatino"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3816334"/>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762000" y="130175"/>
            <a:ext cx="11595100" cy="2144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vert="horz" wrap="square" lIns="0" tIns="0" rIns="57799" bIns="0" numCol="1" anchor="ctr" anchorCtr="0" compatLnSpc="1">
            <a:prstTxWarp prst="textNoShape">
              <a:avLst/>
            </a:prstTxWarp>
          </a:bodyPr>
          <a:lstStyle/>
          <a:p>
            <a:pPr lvl="0"/>
            <a:r>
              <a:rPr lang="en-US" smtClean="0">
                <a:sym typeface="Palatino" charset="0"/>
              </a:rPr>
              <a:t>Click to edit Master title style</a:t>
            </a:r>
          </a:p>
        </p:txBody>
      </p:sp>
      <p:sp>
        <p:nvSpPr>
          <p:cNvPr id="1027" name="Rectangle 2"/>
          <p:cNvSpPr>
            <a:spLocks noGrp="1" noChangeArrowheads="1"/>
          </p:cNvSpPr>
          <p:nvPr>
            <p:ph type="body" idx="1"/>
          </p:nvPr>
        </p:nvSpPr>
        <p:spPr bwMode="auto">
          <a:xfrm>
            <a:off x="762000" y="2273300"/>
            <a:ext cx="11595100" cy="62166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vert="horz" wrap="square" lIns="50800" tIns="50800" rIns="180848" bIns="50800"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pic>
        <p:nvPicPr>
          <p:cNvPr id="1028" name="Picture 3"/>
          <p:cNvPicPr>
            <a:picLocks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0200" y="8489950"/>
            <a:ext cx="3365500" cy="919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sp>
        <p:nvSpPr>
          <p:cNvPr id="5" name="TextBox 4"/>
          <p:cNvSpPr txBox="1"/>
          <p:nvPr userDrawn="1"/>
        </p:nvSpPr>
        <p:spPr>
          <a:xfrm>
            <a:off x="9028430" y="9220199"/>
            <a:ext cx="3429000" cy="246221"/>
          </a:xfrm>
          <a:prstGeom prst="rect">
            <a:avLst/>
          </a:prstGeom>
          <a:noFill/>
        </p:spPr>
        <p:txBody>
          <a:bodyPr wrap="square" rtlCol="0">
            <a:spAutoFit/>
          </a:bodyPr>
          <a:lstStyle/>
          <a:p>
            <a:pPr algn="r"/>
            <a:r>
              <a:rPr lang="en-US" sz="1000" dirty="0" smtClean="0">
                <a:latin typeface="Calibri" pitchFamily="34" charset="0"/>
                <a:cs typeface="Calibri" pitchFamily="34" charset="0"/>
              </a:rPr>
              <a:t>July 2012</a:t>
            </a:r>
            <a:endParaRPr lang="en-US" sz="1000" dirty="0">
              <a:latin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hf sldNum="0" hdr="0" ftr="0"/>
  <p:txStyles>
    <p:titleStyle>
      <a:lvl1pPr marL="39688" indent="-39688" algn="ctr" rtl="0" eaLnBrk="0" fontAlgn="base" hangingPunct="0">
        <a:spcBef>
          <a:spcPct val="0"/>
        </a:spcBef>
        <a:spcAft>
          <a:spcPct val="0"/>
        </a:spcAft>
        <a:defRPr sz="3400" b="1">
          <a:solidFill>
            <a:srgbClr val="0182AC"/>
          </a:solidFill>
          <a:latin typeface="+mj-lt"/>
          <a:ea typeface="+mj-ea"/>
          <a:cs typeface="+mj-cs"/>
          <a:sym typeface="Palatino" charset="0"/>
        </a:defRPr>
      </a:lvl1pPr>
      <a:lvl2pPr marL="39688" indent="-39688" algn="ctr" rtl="0" eaLnBrk="0" fontAlgn="base" hangingPunct="0">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2pPr>
      <a:lvl3pPr marL="39688" indent="-39688" algn="ctr" rtl="0" eaLnBrk="0" fontAlgn="base" hangingPunct="0">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3pPr>
      <a:lvl4pPr marL="39688" indent="-39688" algn="ctr" rtl="0" eaLnBrk="0" fontAlgn="base" hangingPunct="0">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4pPr>
      <a:lvl5pPr marL="39688" indent="-39688" algn="ctr" rtl="0" eaLnBrk="0" fontAlgn="base" hangingPunct="0">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5pPr>
      <a:lvl6pPr marL="496888" indent="-39688" algn="ctr" rtl="0" fontAlgn="base">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6pPr>
      <a:lvl7pPr marL="954088" indent="-39688" algn="ctr" rtl="0" fontAlgn="base">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7pPr>
      <a:lvl8pPr marL="1411288" indent="-39688" algn="ctr" rtl="0" fontAlgn="base">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8pPr>
      <a:lvl9pPr marL="1868488" indent="-39688" algn="ctr" rtl="0" fontAlgn="base">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9pPr>
    </p:titleStyle>
    <p:bodyStyle>
      <a:lvl1pPr marL="382588" indent="-342900" algn="l" rtl="0" eaLnBrk="0" fontAlgn="base" hangingPunct="0">
        <a:spcBef>
          <a:spcPts val="700"/>
        </a:spcBef>
        <a:spcAft>
          <a:spcPct val="0"/>
        </a:spcAft>
        <a:buSzPct val="100000"/>
        <a:buFont typeface="Palatino" charset="0"/>
        <a:buChar char="•"/>
        <a:defRPr sz="2800" b="1">
          <a:solidFill>
            <a:schemeClr val="tx1"/>
          </a:solidFill>
          <a:latin typeface="+mn-lt"/>
          <a:ea typeface="+mn-ea"/>
          <a:cs typeface="+mn-cs"/>
          <a:sym typeface="Palatino" charset="0"/>
        </a:defRPr>
      </a:lvl1pPr>
      <a:lvl2pPr marL="731838" indent="-285750" algn="l" rtl="0" eaLnBrk="0" fontAlgn="base" hangingPunct="0">
        <a:spcBef>
          <a:spcPts val="600"/>
        </a:spcBef>
        <a:spcAft>
          <a:spcPct val="0"/>
        </a:spcAft>
        <a:buSzPct val="100000"/>
        <a:buFont typeface="Palatino" charset="0"/>
        <a:buChar char="–"/>
        <a:defRPr sz="2400" b="1">
          <a:solidFill>
            <a:schemeClr val="tx1"/>
          </a:solidFill>
          <a:latin typeface="+mn-lt"/>
          <a:ea typeface="+mn-ea"/>
          <a:cs typeface="+mn-cs"/>
          <a:sym typeface="Palatino" charset="0"/>
        </a:defRPr>
      </a:lvl2pPr>
      <a:lvl3pPr marL="1128713" indent="-225425" algn="l" rtl="0" eaLnBrk="0" fontAlgn="base" hangingPunct="0">
        <a:spcBef>
          <a:spcPts val="500"/>
        </a:spcBef>
        <a:spcAft>
          <a:spcPct val="0"/>
        </a:spcAft>
        <a:buSzPct val="100000"/>
        <a:buFont typeface="Palatino" charset="0"/>
        <a:buChar char="•"/>
        <a:defRPr sz="2200" b="1">
          <a:solidFill>
            <a:schemeClr val="tx1"/>
          </a:solidFill>
          <a:latin typeface="+mn-lt"/>
          <a:ea typeface="+mn-ea"/>
          <a:cs typeface="+mn-cs"/>
          <a:sym typeface="Palatino" charset="0"/>
        </a:defRPr>
      </a:lvl3pPr>
      <a:lvl4pPr marL="1587500" indent="-227013" algn="l" rtl="0" eaLnBrk="0" fontAlgn="base" hangingPunct="0">
        <a:spcBef>
          <a:spcPts val="500"/>
        </a:spcBef>
        <a:spcAft>
          <a:spcPct val="0"/>
        </a:spcAft>
        <a:buSzPct val="100000"/>
        <a:buFont typeface="Palatino" charset="0"/>
        <a:buChar char="–"/>
        <a:defRPr b="1">
          <a:solidFill>
            <a:schemeClr val="tx1"/>
          </a:solidFill>
          <a:latin typeface="+mn-lt"/>
          <a:ea typeface="+mn-ea"/>
          <a:cs typeface="+mn-cs"/>
          <a:sym typeface="Palatino" charset="0"/>
        </a:defRPr>
      </a:lvl4pPr>
      <a:lvl5pPr marL="2043113" indent="-225425" algn="l" rtl="0" eaLnBrk="0" fontAlgn="base" hangingPunct="0">
        <a:spcBef>
          <a:spcPts val="400"/>
        </a:spcBef>
        <a:spcAft>
          <a:spcPct val="0"/>
        </a:spcAft>
        <a:buSzPct val="100000"/>
        <a:buFont typeface="Palatino" charset="0"/>
        <a:buChar char="»"/>
        <a:defRPr sz="1600" b="1">
          <a:solidFill>
            <a:schemeClr val="tx1"/>
          </a:solidFill>
          <a:latin typeface="+mn-lt"/>
          <a:ea typeface="+mn-ea"/>
          <a:cs typeface="+mn-cs"/>
          <a:sym typeface="Palatino" charset="0"/>
        </a:defRPr>
      </a:lvl5pPr>
      <a:lvl6pPr marL="2500313" indent="-225425" algn="l" rtl="0" fontAlgn="base">
        <a:spcBef>
          <a:spcPts val="400"/>
        </a:spcBef>
        <a:spcAft>
          <a:spcPct val="0"/>
        </a:spcAft>
        <a:buSzPct val="100000"/>
        <a:buFont typeface="Palatino" charset="0"/>
        <a:buChar char="»"/>
        <a:defRPr sz="1600" b="1">
          <a:solidFill>
            <a:schemeClr val="tx1"/>
          </a:solidFill>
          <a:latin typeface="+mn-lt"/>
          <a:ea typeface="+mn-ea"/>
          <a:cs typeface="+mn-cs"/>
          <a:sym typeface="Palatino" charset="0"/>
        </a:defRPr>
      </a:lvl6pPr>
      <a:lvl7pPr marL="2957513" indent="-225425" algn="l" rtl="0" fontAlgn="base">
        <a:spcBef>
          <a:spcPts val="400"/>
        </a:spcBef>
        <a:spcAft>
          <a:spcPct val="0"/>
        </a:spcAft>
        <a:buSzPct val="100000"/>
        <a:buFont typeface="Palatino" charset="0"/>
        <a:buChar char="»"/>
        <a:defRPr sz="1600" b="1">
          <a:solidFill>
            <a:schemeClr val="tx1"/>
          </a:solidFill>
          <a:latin typeface="+mn-lt"/>
          <a:ea typeface="+mn-ea"/>
          <a:cs typeface="+mn-cs"/>
          <a:sym typeface="Palatino" charset="0"/>
        </a:defRPr>
      </a:lvl7pPr>
      <a:lvl8pPr marL="3414713" indent="-225425" algn="l" rtl="0" fontAlgn="base">
        <a:spcBef>
          <a:spcPts val="400"/>
        </a:spcBef>
        <a:spcAft>
          <a:spcPct val="0"/>
        </a:spcAft>
        <a:buSzPct val="100000"/>
        <a:buFont typeface="Palatino" charset="0"/>
        <a:buChar char="»"/>
        <a:defRPr sz="1600" b="1">
          <a:solidFill>
            <a:schemeClr val="tx1"/>
          </a:solidFill>
          <a:latin typeface="+mn-lt"/>
          <a:ea typeface="+mn-ea"/>
          <a:cs typeface="+mn-cs"/>
          <a:sym typeface="Palatino" charset="0"/>
        </a:defRPr>
      </a:lvl8pPr>
      <a:lvl9pPr marL="3871913" indent="-225425" algn="l" rtl="0" fontAlgn="base">
        <a:spcBef>
          <a:spcPts val="400"/>
        </a:spcBef>
        <a:spcAft>
          <a:spcPct val="0"/>
        </a:spcAft>
        <a:buSzPct val="100000"/>
        <a:buFont typeface="Palatino" charset="0"/>
        <a:buChar char="»"/>
        <a:defRPr sz="1600" b="1">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bls.gov/emp/" TargetMode="External"/><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nsf.gov/statistics/seind12/appendix.htm" TargetMode="External"/><Relationship Id="rId4" Type="http://schemas.openxmlformats.org/officeDocument/2006/relationships/hyperlink" Target="http://www.bls.gov/emp/" TargetMode="External"/><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bls.gov/emp/" TargetMode="External"/><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bls.gov/emp/" TargetMode="External"/><Relationship Id="rId4" Type="http://schemas.openxmlformats.org/officeDocument/2006/relationships/hyperlink" Target="http://www.bls.gov/oes/current/oes_nat.htm" TargetMode="External"/><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bls.gov/emp/" TargetMode="External"/><Relationship Id="rId4" Type="http://schemas.openxmlformats.org/officeDocument/2006/relationships/hyperlink" Target="http://www.bls.gov/oes/current/oes_nat.htm" TargetMode="External"/><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nsf.gov/statistics/seind12/"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cra.org/resources/taulbee/"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professionals.collegeboard.com/data-reports-research/ap/data" TargetMode="External"/><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professionals.collegeboard.com/data-reports-research/ap/data"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professionals.collegeboard.com/data-reports-research/ap/data" TargetMode="External"/><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acm.org/Runningonempty" TargetMode="External"/><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www.acm.org/Runningonempty"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acm.org/Runningonempty"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www.bls.gov/emp/"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bls.gov/emp/" TargetMode="External"/><Relationship Id="rId4" Type="http://schemas.openxmlformats.org/officeDocument/2006/relationships/hyperlink" Target="http://data.bls.gov/oep/" TargetMode="External"/><Relationship Id="rId5" Type="http://schemas.openxmlformats.org/officeDocument/2006/relationships/hyperlink" Target="http://bls.gov/ooh/" TargetMode="External"/><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bls.gov/emp/"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bls.gov/emp/" TargetMode="External"/><Relationship Id="rId4" Type="http://schemas.openxmlformats.org/officeDocument/2006/relationships/hyperlink" Target="http://www.healthit.gov/" TargetMode="External"/><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bls.gov/emp/"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bls.gov/emp/" TargetMode="External"/><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Rectangle 1"/>
          <p:cNvSpPr>
            <a:spLocks/>
          </p:cNvSpPr>
          <p:nvPr/>
        </p:nvSpPr>
        <p:spPr bwMode="auto">
          <a:xfrm>
            <a:off x="1371600" y="2997200"/>
            <a:ext cx="11074400" cy="2184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chemeClr val="tx1"/>
                </a:solidFill>
                <a:miter lim="800000"/>
                <a:headEnd type="none" w="med" len="med"/>
                <a:tailEnd type="none" w="med" len="med"/>
              </a14:hiddenLine>
            </a:ext>
          </a:extLst>
        </p:spPr>
        <p:txBody>
          <a:bodyPr lIns="0" tIns="0" rIns="57799" bIns="0" anchor="ctr"/>
          <a:lstStyle/>
          <a:p>
            <a:pPr marL="57150" algn="ctr"/>
            <a:r>
              <a:rPr lang="en-US" sz="6200" b="1" cap="small" dirty="0" smtClean="0">
                <a:solidFill>
                  <a:schemeClr val="tx1"/>
                </a:solidFill>
                <a:latin typeface="Calibri" pitchFamily="34" charset="0"/>
                <a:ea typeface="Palatino" charset="0"/>
                <a:cs typeface="Calibri" pitchFamily="34" charset="0"/>
                <a:sym typeface="Palatino" charset="0"/>
              </a:rPr>
              <a:t>K-12 Computer Science Education:</a:t>
            </a:r>
          </a:p>
          <a:p>
            <a:pPr marL="57150" algn="ctr"/>
            <a:r>
              <a:rPr lang="en-US" sz="6000" b="1" dirty="0" smtClean="0">
                <a:solidFill>
                  <a:srgbClr val="0182AC"/>
                </a:solidFill>
                <a:latin typeface="Calibri" pitchFamily="34" charset="0"/>
                <a:ea typeface="Palatino" charset="0"/>
                <a:cs typeface="Calibri" pitchFamily="34" charset="0"/>
                <a:sym typeface="Palatino" charset="0"/>
              </a:rPr>
              <a:t>Unlocking the Future of Students</a:t>
            </a:r>
            <a:endParaRPr lang="en-US" sz="6000" b="1" dirty="0">
              <a:solidFill>
                <a:srgbClr val="0182AC"/>
              </a:solidFill>
              <a:latin typeface="Calibri" pitchFamily="34" charset="0"/>
              <a:ea typeface="Palatino" charset="0"/>
              <a:cs typeface="Calibri" pitchFamily="34" charset="0"/>
              <a:sym typeface="Palatino" charset="0"/>
            </a:endParaRPr>
          </a:p>
        </p:txBody>
      </p:sp>
      <p:sp>
        <p:nvSpPr>
          <p:cNvPr id="6148" name="Rectangle 4"/>
          <p:cNvSpPr>
            <a:spLocks/>
          </p:cNvSpPr>
          <p:nvPr/>
        </p:nvSpPr>
        <p:spPr bwMode="auto">
          <a:xfrm>
            <a:off x="5924002" y="6705600"/>
            <a:ext cx="1390459"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chemeClr val="tx1"/>
                </a:solidFill>
                <a:miter lim="800000"/>
                <a:headEnd type="none" w="med" len="med"/>
                <a:tailEnd type="none" w="med" len="med"/>
              </a14:hiddenLine>
            </a:ext>
          </a:extLst>
        </p:spPr>
        <p:txBody>
          <a:bodyPr wrap="none" lIns="0" tIns="0" rIns="57799" bIns="0">
            <a:spAutoFit/>
          </a:bodyPr>
          <a:lstStyle/>
          <a:p>
            <a:pPr marL="57150" algn="ctr"/>
            <a:r>
              <a:rPr lang="en-US" b="1" dirty="0" smtClean="0">
                <a:solidFill>
                  <a:schemeClr val="tx1"/>
                </a:solidFill>
                <a:latin typeface="Palatino" charset="0"/>
                <a:ea typeface="Palatino" charset="0"/>
                <a:cs typeface="Palatino" charset="0"/>
                <a:sym typeface="Palatino" charset="0"/>
              </a:rPr>
              <a:t>July 2012</a:t>
            </a:r>
            <a:endParaRPr lang="en-US" b="1" dirty="0">
              <a:solidFill>
                <a:schemeClr val="tx1"/>
              </a:solidFill>
              <a:latin typeface="Palatino" charset="0"/>
              <a:ea typeface="Palatino" charset="0"/>
              <a:cs typeface="Palatino" charset="0"/>
              <a:sym typeface="Palatino" charset="0"/>
            </a:endParaRPr>
          </a:p>
        </p:txBody>
      </p:sp>
      <p:sp>
        <p:nvSpPr>
          <p:cNvPr id="5" name="Rectangle 4"/>
          <p:cNvSpPr/>
          <p:nvPr/>
        </p:nvSpPr>
        <p:spPr bwMode="auto">
          <a:xfrm>
            <a:off x="6121400" y="7239000"/>
            <a:ext cx="4495800" cy="1600200"/>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1625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0175"/>
            <a:ext cx="11595100" cy="1165225"/>
          </a:xfrm>
        </p:spPr>
        <p:txBody>
          <a:bodyPr/>
          <a:lstStyle/>
          <a:p>
            <a:r>
              <a:rPr lang="en-US" sz="4400" dirty="0" smtClean="0">
                <a:latin typeface="Calibri" pitchFamily="34" charset="0"/>
                <a:cs typeface="Calibri" pitchFamily="34" charset="0"/>
              </a:rPr>
              <a:t>Where the STEM Jobs Will Be</a:t>
            </a:r>
            <a:br>
              <a:rPr lang="en-US" sz="4400" dirty="0" smtClean="0">
                <a:latin typeface="Calibri" pitchFamily="34" charset="0"/>
                <a:cs typeface="Calibri" pitchFamily="34" charset="0"/>
              </a:rPr>
            </a:br>
            <a:r>
              <a:rPr lang="en-US" sz="2800" dirty="0" smtClean="0">
                <a:latin typeface="Calibri" pitchFamily="34" charset="0"/>
                <a:cs typeface="Calibri" pitchFamily="34" charset="0"/>
              </a:rPr>
              <a:t>Projected Annual Growth of </a:t>
            </a:r>
            <a:r>
              <a:rPr lang="en-US" sz="2800" dirty="0" smtClean="0">
                <a:solidFill>
                  <a:srgbClr val="C00000"/>
                </a:solidFill>
                <a:latin typeface="Calibri" pitchFamily="34" charset="0"/>
                <a:cs typeface="Calibri" pitchFamily="34" charset="0"/>
              </a:rPr>
              <a:t>NEWLY CREATED </a:t>
            </a:r>
            <a:r>
              <a:rPr lang="en-US" sz="2800" dirty="0" smtClean="0">
                <a:latin typeface="Calibri" pitchFamily="34" charset="0"/>
                <a:cs typeface="Calibri" pitchFamily="34" charset="0"/>
              </a:rPr>
              <a:t>STEM Job Openings 2010-2020</a:t>
            </a:r>
            <a:endParaRPr lang="en-US" sz="2800" dirty="0">
              <a:latin typeface="Calibri" pitchFamily="34" charset="0"/>
              <a:cs typeface="Calibri" pitchFamily="34" charset="0"/>
            </a:endParaRPr>
          </a:p>
        </p:txBody>
      </p:sp>
      <p:sp>
        <p:nvSpPr>
          <p:cNvPr id="3" name="TextBox 2"/>
          <p:cNvSpPr txBox="1"/>
          <p:nvPr/>
        </p:nvSpPr>
        <p:spPr>
          <a:xfrm>
            <a:off x="4597400" y="8339067"/>
            <a:ext cx="7878738" cy="769441"/>
          </a:xfrm>
          <a:prstGeom prst="rect">
            <a:avLst/>
          </a:prstGeom>
          <a:noFill/>
        </p:spPr>
        <p:txBody>
          <a:bodyPr wrap="square" rtlCol="0">
            <a:spAutoFit/>
          </a:bodyPr>
          <a:lstStyle/>
          <a:p>
            <a:pPr algn="r"/>
            <a:r>
              <a:rPr lang="en-US" sz="1100" dirty="0" smtClean="0"/>
              <a:t>* STEM </a:t>
            </a:r>
            <a:r>
              <a:rPr lang="en-US" sz="1100" dirty="0"/>
              <a:t>is defined here to include non-medical </a:t>
            </a:r>
            <a:r>
              <a:rPr lang="en-US" sz="1100" dirty="0" smtClean="0"/>
              <a:t>occupations. </a:t>
            </a:r>
          </a:p>
          <a:p>
            <a:pPr marL="171450" indent="-171450" algn="r">
              <a:buFont typeface="Arial" charset="0"/>
              <a:buChar char="•"/>
            </a:pPr>
            <a:endParaRPr lang="en-US" sz="1100" dirty="0"/>
          </a:p>
          <a:p>
            <a:r>
              <a:rPr lang="en-US" sz="1100" dirty="0" smtClean="0"/>
              <a:t>Source: </a:t>
            </a:r>
            <a:r>
              <a:rPr lang="en-US" sz="1100" dirty="0"/>
              <a:t>Jobs data are calculated from the Bureau of Labor Statistics (BLS), Employment Projections 2010-2020, available at </a:t>
            </a:r>
            <a:r>
              <a:rPr lang="en-US" sz="1100" dirty="0">
                <a:hlinkClick r:id="rId3"/>
              </a:rPr>
              <a:t>http://www.bls.gov/emp/</a:t>
            </a:r>
            <a:r>
              <a:rPr lang="en-US" sz="1100" dirty="0"/>
              <a:t>. </a:t>
            </a:r>
            <a:endParaRPr lang="en-US" sz="1100" dirty="0" smtClean="0"/>
          </a:p>
        </p:txBody>
      </p:sp>
      <p:pic>
        <p:nvPicPr>
          <p:cNvPr id="4" name="Picture 3"/>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25600" y="1371600"/>
            <a:ext cx="8382000" cy="694658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426101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bwMode="auto">
          <a:xfrm>
            <a:off x="254000" y="7924800"/>
            <a:ext cx="4495800" cy="1600200"/>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2" name="Title 1"/>
          <p:cNvSpPr>
            <a:spLocks noGrp="1"/>
          </p:cNvSpPr>
          <p:nvPr>
            <p:ph type="title"/>
          </p:nvPr>
        </p:nvSpPr>
        <p:spPr>
          <a:xfrm>
            <a:off x="762000" y="130175"/>
            <a:ext cx="11595100" cy="1165225"/>
          </a:xfrm>
        </p:spPr>
        <p:txBody>
          <a:bodyPr/>
          <a:lstStyle/>
          <a:p>
            <a:r>
              <a:rPr lang="en-US" sz="4400" dirty="0" smtClean="0">
                <a:latin typeface="Calibri" pitchFamily="34" charset="0"/>
                <a:cs typeface="Calibri" pitchFamily="34" charset="0"/>
              </a:rPr>
              <a:t>Where the STEM Jobs Will Be</a:t>
            </a:r>
            <a:br>
              <a:rPr lang="en-US" sz="4400" dirty="0" smtClean="0">
                <a:latin typeface="Calibri" pitchFamily="34" charset="0"/>
                <a:cs typeface="Calibri" pitchFamily="34" charset="0"/>
              </a:rPr>
            </a:br>
            <a:r>
              <a:rPr lang="en-US" sz="2800" dirty="0" smtClean="0">
                <a:latin typeface="Calibri" pitchFamily="34" charset="0"/>
                <a:cs typeface="Calibri" pitchFamily="34" charset="0"/>
              </a:rPr>
              <a:t>Degrees vs. Jobs Annually</a:t>
            </a:r>
            <a:endParaRPr lang="en-US" sz="2800" dirty="0">
              <a:latin typeface="Calibri" pitchFamily="34" charset="0"/>
              <a:cs typeface="Calibri" pitchFamily="34" charset="0"/>
            </a:endParaRPr>
          </a:p>
        </p:txBody>
      </p:sp>
      <p:sp>
        <p:nvSpPr>
          <p:cNvPr id="3" name="TextBox 2"/>
          <p:cNvSpPr txBox="1"/>
          <p:nvPr/>
        </p:nvSpPr>
        <p:spPr>
          <a:xfrm>
            <a:off x="3987800" y="8603159"/>
            <a:ext cx="8458200" cy="769441"/>
          </a:xfrm>
          <a:prstGeom prst="rect">
            <a:avLst/>
          </a:prstGeom>
          <a:noFill/>
        </p:spPr>
        <p:txBody>
          <a:bodyPr wrap="square" rtlCol="0">
            <a:spAutoFit/>
          </a:bodyPr>
          <a:lstStyle/>
          <a:p>
            <a:pPr algn="just"/>
            <a:r>
              <a:rPr lang="en-US" sz="1100" dirty="0"/>
              <a:t>Sources: Degree data are calculated from the National Science Foundation (NSF), Science and Engineering Indicators 2012, available at </a:t>
            </a:r>
            <a:r>
              <a:rPr lang="en-US" sz="1100" dirty="0">
                <a:hlinkClick r:id="rId3"/>
              </a:rPr>
              <a:t>http://www.nsf.gov/statistics/seind12/appendix.htm</a:t>
            </a:r>
            <a:r>
              <a:rPr lang="en-US" sz="1100" dirty="0"/>
              <a:t>. Annual jobs data are calculated from the Bureau of Labor </a:t>
            </a:r>
            <a:r>
              <a:rPr lang="en-US" sz="1100" dirty="0" smtClean="0"/>
              <a:t>Statistics (BLS), </a:t>
            </a:r>
            <a:r>
              <a:rPr lang="en-US" sz="1100" dirty="0"/>
              <a:t>Employment Projections 2010-2020, available at </a:t>
            </a:r>
            <a:r>
              <a:rPr lang="en-US" sz="1100" dirty="0">
                <a:hlinkClick r:id="rId4"/>
              </a:rPr>
              <a:t>http://www.bls.gov/emp/</a:t>
            </a:r>
            <a:r>
              <a:rPr lang="en-US" sz="1100" dirty="0"/>
              <a:t>. </a:t>
            </a:r>
            <a:r>
              <a:rPr lang="en-US" sz="1100" dirty="0" smtClean="0"/>
              <a:t>STEM </a:t>
            </a:r>
            <a:r>
              <a:rPr lang="en-US" sz="1100" dirty="0"/>
              <a:t>is defined here to include non-medical degrees and occupations.   </a:t>
            </a:r>
          </a:p>
        </p:txBody>
      </p:sp>
      <p:pic>
        <p:nvPicPr>
          <p:cNvPr id="9" name="Picture 8"/>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895" y="1828800"/>
            <a:ext cx="12776105" cy="6560976"/>
          </a:xfrm>
          <a:prstGeom prst="rect">
            <a:avLst/>
          </a:prstGeom>
        </p:spPr>
      </p:pic>
      <p:sp>
        <p:nvSpPr>
          <p:cNvPr id="7" name="Right Triangle 6"/>
          <p:cNvSpPr/>
          <p:nvPr/>
        </p:nvSpPr>
        <p:spPr bwMode="auto">
          <a:xfrm rot="2700000">
            <a:off x="12507879" y="1204589"/>
            <a:ext cx="963618" cy="914282"/>
          </a:xfrm>
          <a:prstGeom prst="rtTriangle">
            <a:avLst/>
          </a:prstGeom>
          <a:solidFill>
            <a:srgbClr val="135596"/>
          </a:solidFill>
          <a:ln w="12700" cap="flat" cmpd="sng" algn="ctr">
            <a:solidFill>
              <a:srgbClr val="13559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251287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0175"/>
            <a:ext cx="11595100" cy="1165225"/>
          </a:xfrm>
        </p:spPr>
        <p:txBody>
          <a:bodyPr/>
          <a:lstStyle/>
          <a:p>
            <a:r>
              <a:rPr lang="en-US" sz="4400" dirty="0" smtClean="0">
                <a:latin typeface="Calibri" pitchFamily="34" charset="0"/>
                <a:cs typeface="Calibri" pitchFamily="34" charset="0"/>
              </a:rPr>
              <a:t>Where the STEM Jobs Will Be</a:t>
            </a:r>
            <a:br>
              <a:rPr lang="en-US" sz="4400" dirty="0" smtClean="0">
                <a:latin typeface="Calibri" pitchFamily="34" charset="0"/>
                <a:cs typeface="Calibri" pitchFamily="34" charset="0"/>
              </a:rPr>
            </a:br>
            <a:r>
              <a:rPr lang="en-US" sz="2800" dirty="0">
                <a:latin typeface="Calibri" pitchFamily="34" charset="0"/>
                <a:cs typeface="Calibri" pitchFamily="34" charset="0"/>
              </a:rPr>
              <a:t>Top 10 STEM Occupations by Total Employment in </a:t>
            </a:r>
            <a:r>
              <a:rPr lang="en-US" sz="2800" dirty="0" smtClean="0">
                <a:latin typeface="Calibri" pitchFamily="34" charset="0"/>
                <a:cs typeface="Calibri" pitchFamily="34" charset="0"/>
              </a:rPr>
              <a:t>2020</a:t>
            </a:r>
            <a:endParaRPr lang="en-US" sz="2800" i="1" dirty="0">
              <a:latin typeface="Calibri" pitchFamily="34" charset="0"/>
              <a:cs typeface="Calibri" pitchFamily="34" charset="0"/>
            </a:endParaRPr>
          </a:p>
        </p:txBody>
      </p:sp>
      <p:sp>
        <p:nvSpPr>
          <p:cNvPr id="3" name="TextBox 2"/>
          <p:cNvSpPr txBox="1"/>
          <p:nvPr/>
        </p:nvSpPr>
        <p:spPr>
          <a:xfrm>
            <a:off x="3998531" y="8647644"/>
            <a:ext cx="8458200" cy="430887"/>
          </a:xfrm>
          <a:prstGeom prst="rect">
            <a:avLst/>
          </a:prstGeom>
          <a:noFill/>
        </p:spPr>
        <p:txBody>
          <a:bodyPr wrap="square" rtlCol="0">
            <a:spAutoFit/>
          </a:bodyPr>
          <a:lstStyle/>
          <a:p>
            <a:pPr algn="just"/>
            <a:r>
              <a:rPr lang="en-US" sz="1100" dirty="0" smtClean="0"/>
              <a:t>Source: Jobs data </a:t>
            </a:r>
            <a:r>
              <a:rPr lang="en-US" sz="1100" dirty="0"/>
              <a:t>are calculated from the Bureau of Labor </a:t>
            </a:r>
            <a:r>
              <a:rPr lang="en-US" sz="1100" dirty="0" smtClean="0"/>
              <a:t>Statistics (BLS), </a:t>
            </a:r>
            <a:r>
              <a:rPr lang="en-US" sz="1100" dirty="0"/>
              <a:t>Employment Projections 2010-2020, available at </a:t>
            </a:r>
            <a:r>
              <a:rPr lang="en-US" sz="1100" dirty="0">
                <a:hlinkClick r:id="rId3"/>
              </a:rPr>
              <a:t>http://www.bls.gov/emp/</a:t>
            </a:r>
            <a:r>
              <a:rPr lang="en-US" sz="1100" dirty="0"/>
              <a:t>. </a:t>
            </a:r>
            <a:r>
              <a:rPr lang="en-US" sz="1100" dirty="0" smtClean="0"/>
              <a:t>STEM </a:t>
            </a:r>
            <a:r>
              <a:rPr lang="en-US" sz="1100" dirty="0"/>
              <a:t>is defined here to include non-medical </a:t>
            </a:r>
            <a:r>
              <a:rPr lang="en-US" sz="1100" dirty="0" smtClean="0"/>
              <a:t>occupations</a:t>
            </a:r>
            <a:r>
              <a:rPr lang="en-US" sz="1100" dirty="0"/>
              <a:t>.   </a:t>
            </a:r>
          </a:p>
        </p:txBody>
      </p:sp>
      <p:pic>
        <p:nvPicPr>
          <p:cNvPr id="5" name="Picture 4"/>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4000" y="2209800"/>
            <a:ext cx="12561674" cy="599171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44486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Rectangle 1"/>
          <p:cNvSpPr>
            <a:spLocks/>
          </p:cNvSpPr>
          <p:nvPr/>
        </p:nvSpPr>
        <p:spPr bwMode="auto">
          <a:xfrm>
            <a:off x="558800" y="4038600"/>
            <a:ext cx="11074400" cy="2184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chemeClr val="tx1"/>
                </a:solidFill>
                <a:miter lim="800000"/>
                <a:headEnd type="none" w="med" len="med"/>
                <a:tailEnd type="none" w="med" len="med"/>
              </a14:hiddenLine>
            </a:ext>
          </a:extLst>
        </p:spPr>
        <p:txBody>
          <a:bodyPr lIns="0" tIns="0" rIns="57799" bIns="0" anchor="ctr"/>
          <a:lstStyle/>
          <a:p>
            <a:pPr marL="57150"/>
            <a:r>
              <a:rPr lang="en-US" sz="6200" b="1" cap="small" dirty="0" smtClean="0">
                <a:solidFill>
                  <a:schemeClr val="tx1"/>
                </a:solidFill>
                <a:latin typeface="Calibri" pitchFamily="34" charset="0"/>
                <a:ea typeface="Palatino" charset="0"/>
                <a:cs typeface="Calibri" pitchFamily="34" charset="0"/>
                <a:sym typeface="Palatino" charset="0"/>
              </a:rPr>
              <a:t>Earnings Potential in Computing</a:t>
            </a:r>
          </a:p>
        </p:txBody>
      </p:sp>
      <p:cxnSp>
        <p:nvCxnSpPr>
          <p:cNvPr id="4" name="Straight Connector 3"/>
          <p:cNvCxnSpPr/>
          <p:nvPr/>
        </p:nvCxnSpPr>
        <p:spPr bwMode="auto">
          <a:xfrm>
            <a:off x="635000" y="6019800"/>
            <a:ext cx="9448800" cy="1588"/>
          </a:xfrm>
          <a:prstGeom prst="line">
            <a:avLst/>
          </a:prstGeom>
          <a:solidFill>
            <a:srgbClr val="BBE0E3"/>
          </a:solidFill>
          <a:ln w="508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50356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bwMode="auto">
          <a:xfrm>
            <a:off x="254000" y="7924800"/>
            <a:ext cx="4495800" cy="1600200"/>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2" name="Title 1"/>
          <p:cNvSpPr>
            <a:spLocks noGrp="1"/>
          </p:cNvSpPr>
          <p:nvPr>
            <p:ph type="title"/>
          </p:nvPr>
        </p:nvSpPr>
        <p:spPr>
          <a:xfrm>
            <a:off x="406400" y="199625"/>
            <a:ext cx="12420600" cy="1165225"/>
          </a:xfrm>
        </p:spPr>
        <p:txBody>
          <a:bodyPr/>
          <a:lstStyle/>
          <a:p>
            <a:r>
              <a:rPr lang="en-US" sz="4400" dirty="0" smtClean="0">
                <a:latin typeface="Calibri" pitchFamily="34" charset="0"/>
                <a:cs typeface="Calibri" pitchFamily="34" charset="0"/>
              </a:rPr>
              <a:t>Where the U.S. Jobs Will Be</a:t>
            </a:r>
            <a:br>
              <a:rPr lang="en-US" sz="4400" dirty="0" smtClean="0">
                <a:latin typeface="Calibri" pitchFamily="34" charset="0"/>
                <a:cs typeface="Calibri" pitchFamily="34" charset="0"/>
              </a:rPr>
            </a:br>
            <a:r>
              <a:rPr lang="en-US" sz="2800" dirty="0">
                <a:latin typeface="Calibri" pitchFamily="34" charset="0"/>
                <a:cs typeface="Calibri" pitchFamily="34" charset="0"/>
              </a:rPr>
              <a:t>Top 10 Major Occupational Groups 2010-2020 and Average Salaries in May 2011</a:t>
            </a:r>
          </a:p>
        </p:txBody>
      </p:sp>
      <p:sp>
        <p:nvSpPr>
          <p:cNvPr id="3" name="TextBox 2"/>
          <p:cNvSpPr txBox="1"/>
          <p:nvPr/>
        </p:nvSpPr>
        <p:spPr>
          <a:xfrm>
            <a:off x="3645437" y="8661597"/>
            <a:ext cx="8882487" cy="430887"/>
          </a:xfrm>
          <a:prstGeom prst="rect">
            <a:avLst/>
          </a:prstGeom>
          <a:noFill/>
        </p:spPr>
        <p:txBody>
          <a:bodyPr wrap="square" rtlCol="0">
            <a:spAutoFit/>
          </a:bodyPr>
          <a:lstStyle/>
          <a:p>
            <a:r>
              <a:rPr lang="en-US" sz="1100" dirty="0" smtClean="0"/>
              <a:t>Sources: Jobs data </a:t>
            </a:r>
            <a:r>
              <a:rPr lang="en-US" sz="1100" dirty="0"/>
              <a:t>are from the Bureau of Labor Statistics (BLS), Employment Projections 2010-2020, available at </a:t>
            </a:r>
            <a:r>
              <a:rPr lang="en-US" sz="1100" dirty="0">
                <a:hlinkClick r:id="rId3"/>
              </a:rPr>
              <a:t>http://www.bls.gov/emp/</a:t>
            </a:r>
            <a:r>
              <a:rPr lang="en-US" sz="1100" dirty="0"/>
              <a:t>. </a:t>
            </a:r>
            <a:r>
              <a:rPr lang="en-US" sz="1100" dirty="0" smtClean="0"/>
              <a:t>Salary </a:t>
            </a:r>
            <a:r>
              <a:rPr lang="en-US" sz="1100" dirty="0"/>
              <a:t>data are from BLS Occupational Employment Statistics, May 2011, available at </a:t>
            </a:r>
            <a:r>
              <a:rPr lang="en-US" sz="1100" dirty="0">
                <a:hlinkClick r:id="rId4"/>
              </a:rPr>
              <a:t>http://www.bls.gov/oes/current/oes_nat.htm</a:t>
            </a:r>
            <a:r>
              <a:rPr lang="en-US" sz="1100" dirty="0"/>
              <a:t>. </a:t>
            </a:r>
          </a:p>
        </p:txBody>
      </p:sp>
      <p:graphicFrame>
        <p:nvGraphicFramePr>
          <p:cNvPr id="5" name="Table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65234979"/>
              </p:ext>
            </p:extLst>
          </p:nvPr>
        </p:nvGraphicFramePr>
        <p:xfrm>
          <a:off x="251428" y="1723502"/>
          <a:ext cx="12496800" cy="7258124"/>
        </p:xfrm>
        <a:graphic>
          <a:graphicData uri="http://schemas.openxmlformats.org/drawingml/2006/table">
            <a:tbl>
              <a:tblPr firstRow="1" bandRow="1">
                <a:tableStyleId>{5C22544A-7EE6-4342-B048-85BDC9FD1C3A}</a:tableStyleId>
              </a:tblPr>
              <a:tblGrid>
                <a:gridCol w="539985"/>
                <a:gridCol w="5939837"/>
                <a:gridCol w="2391364"/>
                <a:gridCol w="3625614"/>
              </a:tblGrid>
              <a:tr h="961998">
                <a:tc>
                  <a:txBody>
                    <a:bodyPr/>
                    <a:lstStyle/>
                    <a:p>
                      <a:pPr algn="ctr"/>
                      <a:endParaRPr lang="en-US" sz="2800" dirty="0"/>
                    </a:p>
                  </a:txBody>
                  <a:tcPr>
                    <a:solidFill>
                      <a:srgbClr val="135596"/>
                    </a:solidFill>
                  </a:tcPr>
                </a:tc>
                <a:tc>
                  <a:txBody>
                    <a:bodyPr/>
                    <a:lstStyle/>
                    <a:p>
                      <a:pPr algn="ctr"/>
                      <a:r>
                        <a:rPr lang="en-US" sz="2800" dirty="0" smtClean="0"/>
                        <a:t>Major</a:t>
                      </a:r>
                      <a:r>
                        <a:rPr lang="en-US" sz="2800" baseline="0" dirty="0" smtClean="0"/>
                        <a:t> </a:t>
                      </a:r>
                      <a:r>
                        <a:rPr lang="en-US" sz="2800" dirty="0" smtClean="0"/>
                        <a:t>Occupational</a:t>
                      </a:r>
                      <a:r>
                        <a:rPr lang="en-US" sz="2800" baseline="0" dirty="0" smtClean="0"/>
                        <a:t> Group</a:t>
                      </a:r>
                      <a:endParaRPr lang="en-US" sz="2800" dirty="0"/>
                    </a:p>
                  </a:txBody>
                  <a:tcPr anchor="ctr">
                    <a:solidFill>
                      <a:srgbClr val="135596"/>
                    </a:solidFill>
                  </a:tcPr>
                </a:tc>
                <a:tc>
                  <a:txBody>
                    <a:bodyPr/>
                    <a:lstStyle/>
                    <a:p>
                      <a:pPr algn="ctr"/>
                      <a:r>
                        <a:rPr lang="en-US" sz="2800" dirty="0" smtClean="0"/>
                        <a:t>% Growth</a:t>
                      </a:r>
                    </a:p>
                    <a:p>
                      <a:pPr algn="ctr"/>
                      <a:r>
                        <a:rPr lang="en-US" sz="2800" dirty="0" smtClean="0"/>
                        <a:t>2010-2020 </a:t>
                      </a:r>
                      <a:endParaRPr lang="en-US" sz="2800" dirty="0"/>
                    </a:p>
                  </a:txBody>
                  <a:tcPr anchor="ctr">
                    <a:solidFill>
                      <a:srgbClr val="135596"/>
                    </a:solidFill>
                  </a:tcPr>
                </a:tc>
                <a:tc>
                  <a:txBody>
                    <a:bodyPr/>
                    <a:lstStyle/>
                    <a:p>
                      <a:pPr algn="ctr"/>
                      <a:r>
                        <a:rPr lang="en-US" sz="2800" dirty="0" smtClean="0"/>
                        <a:t>2011 Average </a:t>
                      </a:r>
                    </a:p>
                    <a:p>
                      <a:pPr algn="ctr"/>
                      <a:r>
                        <a:rPr lang="en-US" sz="2800" dirty="0" smtClean="0"/>
                        <a:t>Annual Salary</a:t>
                      </a:r>
                      <a:endParaRPr lang="en-US" sz="2800" dirty="0"/>
                    </a:p>
                  </a:txBody>
                  <a:tcPr anchor="ctr">
                    <a:solidFill>
                      <a:srgbClr val="135596"/>
                    </a:solidFill>
                  </a:tcPr>
                </a:tc>
              </a:tr>
              <a:tr h="550165">
                <a:tc>
                  <a:txBody>
                    <a:bodyPr/>
                    <a:lstStyle/>
                    <a:p>
                      <a:r>
                        <a:rPr lang="en-US" sz="2000" b="0" dirty="0" smtClean="0">
                          <a:latin typeface="Calibri" pitchFamily="34" charset="0"/>
                          <a:cs typeface="Calibri" pitchFamily="34" charset="0"/>
                        </a:rPr>
                        <a:t>1</a:t>
                      </a:r>
                      <a:endParaRPr lang="en-US" sz="2000" b="0" dirty="0">
                        <a:latin typeface="Calibri" pitchFamily="34" charset="0"/>
                        <a:cs typeface="Calibri" pitchFamily="34" charset="0"/>
                      </a:endParaRPr>
                    </a:p>
                  </a:txBody>
                  <a:tcPr anchor="ctr"/>
                </a:tc>
                <a:tc>
                  <a:txBody>
                    <a:bodyPr/>
                    <a:lstStyle/>
                    <a:p>
                      <a:r>
                        <a:rPr lang="en-US" sz="2000" b="0" dirty="0" smtClean="0">
                          <a:latin typeface="Calibri" pitchFamily="34" charset="0"/>
                          <a:cs typeface="Calibri" pitchFamily="34" charset="0"/>
                        </a:rPr>
                        <a:t>Healthcare Support Occupations</a:t>
                      </a:r>
                      <a:endParaRPr lang="en-US" sz="2000" b="0" dirty="0">
                        <a:latin typeface="Calibri" pitchFamily="34" charset="0"/>
                        <a:cs typeface="Calibri" pitchFamily="34" charset="0"/>
                      </a:endParaRPr>
                    </a:p>
                  </a:txBody>
                  <a:tcPr anchor="ctr"/>
                </a:tc>
                <a:tc>
                  <a:txBody>
                    <a:bodyPr/>
                    <a:lstStyle/>
                    <a:p>
                      <a:pPr algn="ctr"/>
                      <a:r>
                        <a:rPr lang="en-US" sz="2000" dirty="0" smtClean="0">
                          <a:latin typeface="Calibri" pitchFamily="34" charset="0"/>
                          <a:cs typeface="Calibri" pitchFamily="34" charset="0"/>
                        </a:rPr>
                        <a:t>35%</a:t>
                      </a:r>
                      <a:endParaRPr lang="en-US" sz="2000" dirty="0">
                        <a:latin typeface="Calibri" pitchFamily="34" charset="0"/>
                        <a:cs typeface="Calibri" pitchFamily="34" charset="0"/>
                      </a:endParaRPr>
                    </a:p>
                  </a:txBody>
                  <a:tcPr anchor="ctr"/>
                </a:tc>
                <a:tc>
                  <a:txBody>
                    <a:bodyPr/>
                    <a:lstStyle/>
                    <a:p>
                      <a:pPr algn="ctr"/>
                      <a:r>
                        <a:rPr lang="en-US" sz="2000" dirty="0" smtClean="0">
                          <a:latin typeface="Calibri" pitchFamily="34" charset="0"/>
                          <a:cs typeface="Calibri" pitchFamily="34" charset="0"/>
                        </a:rPr>
                        <a:t>$27,370</a:t>
                      </a:r>
                      <a:endParaRPr lang="en-US" sz="2000" dirty="0">
                        <a:latin typeface="Calibri" pitchFamily="34" charset="0"/>
                        <a:cs typeface="Calibri" pitchFamily="34" charset="0"/>
                      </a:endParaRPr>
                    </a:p>
                  </a:txBody>
                  <a:tcPr anchor="ctr"/>
                </a:tc>
              </a:tr>
              <a:tr h="550165">
                <a:tc>
                  <a:txBody>
                    <a:bodyPr/>
                    <a:lstStyle/>
                    <a:p>
                      <a:r>
                        <a:rPr lang="en-US" sz="2000" b="0" dirty="0" smtClean="0">
                          <a:latin typeface="Calibri" pitchFamily="34" charset="0"/>
                          <a:cs typeface="Calibri" pitchFamily="34" charset="0"/>
                        </a:rPr>
                        <a:t>2</a:t>
                      </a:r>
                      <a:endParaRPr lang="en-US" sz="2000" b="0" dirty="0">
                        <a:latin typeface="Calibri" pitchFamily="34" charset="0"/>
                        <a:cs typeface="Calibri" pitchFamily="34" charset="0"/>
                      </a:endParaRPr>
                    </a:p>
                  </a:txBody>
                  <a:tcPr anchor="ctr"/>
                </a:tc>
                <a:tc>
                  <a:txBody>
                    <a:bodyPr/>
                    <a:lstStyle/>
                    <a:p>
                      <a:r>
                        <a:rPr lang="en-US" sz="2000" b="0" dirty="0" smtClean="0">
                          <a:latin typeface="Calibri" pitchFamily="34" charset="0"/>
                          <a:cs typeface="Calibri" pitchFamily="34" charset="0"/>
                        </a:rPr>
                        <a:t>Personal Care and Service Occupations </a:t>
                      </a:r>
                      <a:endParaRPr lang="en-US" sz="2000" b="0" dirty="0">
                        <a:latin typeface="Calibri" pitchFamily="34" charset="0"/>
                        <a:cs typeface="Calibri" pitchFamily="34" charset="0"/>
                      </a:endParaRPr>
                    </a:p>
                  </a:txBody>
                  <a:tcPr anchor="ctr"/>
                </a:tc>
                <a:tc>
                  <a:txBody>
                    <a:bodyPr/>
                    <a:lstStyle/>
                    <a:p>
                      <a:pPr algn="ctr"/>
                      <a:r>
                        <a:rPr lang="en-US" sz="2000" dirty="0" smtClean="0">
                          <a:latin typeface="Calibri" pitchFamily="34" charset="0"/>
                          <a:cs typeface="Calibri" pitchFamily="34" charset="0"/>
                        </a:rPr>
                        <a:t>27%</a:t>
                      </a:r>
                      <a:endParaRPr lang="en-US" sz="2000" dirty="0">
                        <a:latin typeface="Calibri" pitchFamily="34" charset="0"/>
                        <a:cs typeface="Calibri" pitchFamily="34" charset="0"/>
                      </a:endParaRPr>
                    </a:p>
                  </a:txBody>
                  <a:tcPr anchor="ctr"/>
                </a:tc>
                <a:tc>
                  <a:txBody>
                    <a:bodyPr/>
                    <a:lstStyle/>
                    <a:p>
                      <a:pPr algn="ctr"/>
                      <a:r>
                        <a:rPr lang="en-US" sz="2000" dirty="0" smtClean="0">
                          <a:latin typeface="Calibri" pitchFamily="34" charset="0"/>
                          <a:cs typeface="Calibri" pitchFamily="34" charset="0"/>
                        </a:rPr>
                        <a:t>$24,620</a:t>
                      </a:r>
                      <a:endParaRPr lang="en-US" sz="2000" dirty="0">
                        <a:latin typeface="Calibri" pitchFamily="34" charset="0"/>
                        <a:cs typeface="Calibri" pitchFamily="34" charset="0"/>
                      </a:endParaRPr>
                    </a:p>
                  </a:txBody>
                  <a:tcPr anchor="ctr"/>
                </a:tc>
              </a:tr>
              <a:tr h="692844">
                <a:tc>
                  <a:txBody>
                    <a:bodyPr/>
                    <a:lstStyle/>
                    <a:p>
                      <a:r>
                        <a:rPr lang="en-US" sz="2000" b="0" dirty="0" smtClean="0">
                          <a:latin typeface="Calibri" pitchFamily="34" charset="0"/>
                          <a:cs typeface="Calibri" pitchFamily="34" charset="0"/>
                        </a:rPr>
                        <a:t>3</a:t>
                      </a:r>
                      <a:endParaRPr lang="en-US" sz="2000" b="0" dirty="0">
                        <a:latin typeface="Calibri" pitchFamily="34" charset="0"/>
                        <a:cs typeface="Calibri" pitchFamily="34" charset="0"/>
                      </a:endParaRPr>
                    </a:p>
                  </a:txBody>
                  <a:tcPr anchor="ctr"/>
                </a:tc>
                <a:tc>
                  <a:txBody>
                    <a:bodyPr/>
                    <a:lstStyle/>
                    <a:p>
                      <a:r>
                        <a:rPr lang="en-US" sz="2000" b="0" dirty="0" smtClean="0">
                          <a:latin typeface="Calibri" pitchFamily="34" charset="0"/>
                          <a:cs typeface="Calibri" pitchFamily="34" charset="0"/>
                        </a:rPr>
                        <a:t>Healthcare Practitioners and Technical Occupations</a:t>
                      </a:r>
                      <a:endParaRPr lang="en-US" sz="2000" b="0" dirty="0">
                        <a:latin typeface="Calibri" pitchFamily="34" charset="0"/>
                        <a:cs typeface="Calibri" pitchFamily="34" charset="0"/>
                      </a:endParaRPr>
                    </a:p>
                  </a:txBody>
                  <a:tcPr anchor="ctr"/>
                </a:tc>
                <a:tc>
                  <a:txBody>
                    <a:bodyPr/>
                    <a:lstStyle/>
                    <a:p>
                      <a:pPr algn="ctr"/>
                      <a:r>
                        <a:rPr lang="en-US" sz="2000" dirty="0" smtClean="0">
                          <a:latin typeface="Calibri" pitchFamily="34" charset="0"/>
                          <a:cs typeface="Calibri" pitchFamily="34" charset="0"/>
                        </a:rPr>
                        <a:t>26%</a:t>
                      </a:r>
                      <a:endParaRPr lang="en-US" sz="2000" dirty="0">
                        <a:latin typeface="Calibri" pitchFamily="34" charset="0"/>
                        <a:cs typeface="Calibri" pitchFamily="34" charset="0"/>
                      </a:endParaRPr>
                    </a:p>
                  </a:txBody>
                  <a:tcPr anchor="ctr"/>
                </a:tc>
                <a:tc>
                  <a:txBody>
                    <a:bodyPr/>
                    <a:lstStyle/>
                    <a:p>
                      <a:pPr algn="ctr"/>
                      <a:r>
                        <a:rPr lang="en-US" sz="2000" dirty="0" smtClean="0">
                          <a:latin typeface="Calibri" pitchFamily="34" charset="0"/>
                          <a:cs typeface="Calibri" pitchFamily="34" charset="0"/>
                        </a:rPr>
                        <a:t>$72,730</a:t>
                      </a:r>
                      <a:endParaRPr lang="en-US" sz="2000" dirty="0">
                        <a:latin typeface="Calibri" pitchFamily="34" charset="0"/>
                        <a:cs typeface="Calibri" pitchFamily="34" charset="0"/>
                      </a:endParaRPr>
                    </a:p>
                  </a:txBody>
                  <a:tcPr anchor="ctr"/>
                </a:tc>
              </a:tr>
              <a:tr h="550165">
                <a:tc>
                  <a:txBody>
                    <a:bodyPr/>
                    <a:lstStyle/>
                    <a:p>
                      <a:r>
                        <a:rPr lang="en-US" sz="2000" b="0" dirty="0" smtClean="0">
                          <a:latin typeface="Calibri" pitchFamily="34" charset="0"/>
                          <a:cs typeface="Calibri" pitchFamily="34" charset="0"/>
                        </a:rPr>
                        <a:t>4</a:t>
                      </a:r>
                      <a:endParaRPr lang="en-US" sz="2000" b="0" dirty="0">
                        <a:latin typeface="Calibri" pitchFamily="34" charset="0"/>
                        <a:cs typeface="Calibri" pitchFamily="34" charset="0"/>
                      </a:endParaRPr>
                    </a:p>
                  </a:txBody>
                  <a:tcPr anchor="ctr"/>
                </a:tc>
                <a:tc>
                  <a:txBody>
                    <a:bodyPr/>
                    <a:lstStyle/>
                    <a:p>
                      <a:r>
                        <a:rPr lang="en-US" sz="2000" b="0" dirty="0" smtClean="0">
                          <a:latin typeface="Calibri" pitchFamily="34" charset="0"/>
                          <a:cs typeface="Calibri" pitchFamily="34" charset="0"/>
                        </a:rPr>
                        <a:t>Community and Social Service Occupations</a:t>
                      </a:r>
                      <a:endParaRPr lang="en-US" sz="2000" b="0" dirty="0">
                        <a:latin typeface="Calibri" pitchFamily="34" charset="0"/>
                        <a:cs typeface="Calibri" pitchFamily="34" charset="0"/>
                      </a:endParaRPr>
                    </a:p>
                  </a:txBody>
                  <a:tcPr anchor="ctr"/>
                </a:tc>
                <a:tc>
                  <a:txBody>
                    <a:bodyPr/>
                    <a:lstStyle/>
                    <a:p>
                      <a:pPr algn="ctr"/>
                      <a:r>
                        <a:rPr lang="en-US" sz="2000" dirty="0" smtClean="0">
                          <a:latin typeface="Calibri" pitchFamily="34" charset="0"/>
                          <a:cs typeface="Calibri" pitchFamily="34" charset="0"/>
                        </a:rPr>
                        <a:t>24%</a:t>
                      </a:r>
                      <a:endParaRPr lang="en-US" sz="2000" dirty="0">
                        <a:latin typeface="Calibri" pitchFamily="34" charset="0"/>
                        <a:cs typeface="Calibri" pitchFamily="34" charset="0"/>
                      </a:endParaRPr>
                    </a:p>
                  </a:txBody>
                  <a:tcPr anchor="ctr"/>
                </a:tc>
                <a:tc>
                  <a:txBody>
                    <a:bodyPr/>
                    <a:lstStyle/>
                    <a:p>
                      <a:pPr algn="ctr"/>
                      <a:r>
                        <a:rPr lang="en-US" sz="2000" dirty="0" smtClean="0">
                          <a:latin typeface="Calibri" pitchFamily="34" charset="0"/>
                          <a:cs typeface="Calibri" pitchFamily="34" charset="0"/>
                        </a:rPr>
                        <a:t>$43,830</a:t>
                      </a:r>
                      <a:endParaRPr lang="en-US" sz="2000" dirty="0">
                        <a:latin typeface="Calibri" pitchFamily="34" charset="0"/>
                        <a:cs typeface="Calibri" pitchFamily="34" charset="0"/>
                      </a:endParaRPr>
                    </a:p>
                  </a:txBody>
                  <a:tcPr anchor="ctr"/>
                </a:tc>
              </a:tr>
              <a:tr h="550165">
                <a:tc>
                  <a:txBody>
                    <a:bodyPr/>
                    <a:lstStyle/>
                    <a:p>
                      <a:r>
                        <a:rPr lang="en-US" sz="2000" b="0" dirty="0" smtClean="0">
                          <a:latin typeface="Calibri" pitchFamily="34" charset="0"/>
                          <a:cs typeface="Calibri" pitchFamily="34" charset="0"/>
                        </a:rPr>
                        <a:t>5</a:t>
                      </a:r>
                      <a:endParaRPr lang="en-US" sz="2000" b="0" dirty="0">
                        <a:latin typeface="Calibri" pitchFamily="34" charset="0"/>
                        <a:cs typeface="Calibri" pitchFamily="34" charset="0"/>
                      </a:endParaRPr>
                    </a:p>
                  </a:txBody>
                  <a:tcPr anchor="ctr"/>
                </a:tc>
                <a:tc>
                  <a:txBody>
                    <a:bodyPr/>
                    <a:lstStyle/>
                    <a:p>
                      <a:r>
                        <a:rPr lang="en-US" sz="2000" b="0" dirty="0" smtClean="0">
                          <a:latin typeface="Calibri" pitchFamily="34" charset="0"/>
                          <a:cs typeface="Calibri" pitchFamily="34" charset="0"/>
                        </a:rPr>
                        <a:t>Construction and Extraction Occupations</a:t>
                      </a:r>
                      <a:endParaRPr lang="en-US" sz="2000" b="0" dirty="0">
                        <a:latin typeface="Calibri" pitchFamily="34" charset="0"/>
                        <a:cs typeface="Calibri" pitchFamily="34" charset="0"/>
                      </a:endParaRPr>
                    </a:p>
                  </a:txBody>
                  <a:tcPr anchor="ctr"/>
                </a:tc>
                <a:tc>
                  <a:txBody>
                    <a:bodyPr/>
                    <a:lstStyle/>
                    <a:p>
                      <a:pPr algn="ctr"/>
                      <a:r>
                        <a:rPr lang="en-US" sz="2000" dirty="0" smtClean="0">
                          <a:latin typeface="Calibri" pitchFamily="34" charset="0"/>
                          <a:cs typeface="Calibri" pitchFamily="34" charset="0"/>
                        </a:rPr>
                        <a:t>22%</a:t>
                      </a:r>
                      <a:endParaRPr lang="en-US" sz="2000" dirty="0">
                        <a:latin typeface="Calibri" pitchFamily="34" charset="0"/>
                        <a:cs typeface="Calibri" pitchFamily="34" charset="0"/>
                      </a:endParaRPr>
                    </a:p>
                  </a:txBody>
                  <a:tcPr anchor="ctr"/>
                </a:tc>
                <a:tc>
                  <a:txBody>
                    <a:bodyPr/>
                    <a:lstStyle/>
                    <a:p>
                      <a:pPr algn="ctr"/>
                      <a:r>
                        <a:rPr lang="en-US" sz="2000" dirty="0" smtClean="0">
                          <a:latin typeface="Calibri" pitchFamily="34" charset="0"/>
                          <a:cs typeface="Calibri" pitchFamily="34" charset="0"/>
                        </a:rPr>
                        <a:t>$44,630</a:t>
                      </a:r>
                      <a:endParaRPr lang="en-US" sz="2000" dirty="0">
                        <a:latin typeface="Calibri" pitchFamily="34" charset="0"/>
                        <a:cs typeface="Calibri" pitchFamily="34" charset="0"/>
                      </a:endParaRPr>
                    </a:p>
                  </a:txBody>
                  <a:tcPr anchor="ctr"/>
                </a:tc>
              </a:tr>
              <a:tr h="564098">
                <a:tc>
                  <a:txBody>
                    <a:bodyPr/>
                    <a:lstStyle/>
                    <a:p>
                      <a:r>
                        <a:rPr lang="en-US" sz="2500" b="1" dirty="0" smtClean="0">
                          <a:latin typeface="Calibri" pitchFamily="34" charset="0"/>
                          <a:cs typeface="Calibri" pitchFamily="34" charset="0"/>
                        </a:rPr>
                        <a:t>6</a:t>
                      </a:r>
                      <a:endParaRPr lang="en-US" sz="2500" b="1" dirty="0">
                        <a:latin typeface="Calibri" pitchFamily="34" charset="0"/>
                        <a:cs typeface="Calibri" pitchFamily="34" charset="0"/>
                      </a:endParaRPr>
                    </a:p>
                  </a:txBody>
                  <a:tcPr anchor="ctr">
                    <a:solidFill>
                      <a:srgbClr val="FFFF00"/>
                    </a:solidFill>
                  </a:tcPr>
                </a:tc>
                <a:tc>
                  <a:txBody>
                    <a:bodyPr/>
                    <a:lstStyle/>
                    <a:p>
                      <a:r>
                        <a:rPr lang="en-US" sz="2500" b="1" dirty="0" smtClean="0">
                          <a:latin typeface="Calibri" pitchFamily="34" charset="0"/>
                          <a:cs typeface="Calibri" pitchFamily="34" charset="0"/>
                        </a:rPr>
                        <a:t>Computing and Mathematical Occupations</a:t>
                      </a:r>
                      <a:endParaRPr lang="en-US" sz="2500" b="1" dirty="0">
                        <a:latin typeface="Calibri" pitchFamily="34" charset="0"/>
                        <a:cs typeface="Calibri" pitchFamily="34" charset="0"/>
                      </a:endParaRPr>
                    </a:p>
                  </a:txBody>
                  <a:tcPr anchor="ctr">
                    <a:solidFill>
                      <a:srgbClr val="FFFF00"/>
                    </a:solidFill>
                  </a:tcPr>
                </a:tc>
                <a:tc>
                  <a:txBody>
                    <a:bodyPr/>
                    <a:lstStyle/>
                    <a:p>
                      <a:pPr algn="ctr"/>
                      <a:r>
                        <a:rPr lang="en-US" sz="2500" b="1" dirty="0" smtClean="0">
                          <a:latin typeface="Calibri" pitchFamily="34" charset="0"/>
                          <a:cs typeface="Calibri" pitchFamily="34" charset="0"/>
                        </a:rPr>
                        <a:t>22%</a:t>
                      </a:r>
                      <a:endParaRPr lang="en-US" sz="2500" b="1" dirty="0">
                        <a:latin typeface="Calibri" pitchFamily="34" charset="0"/>
                        <a:cs typeface="Calibri" pitchFamily="34" charset="0"/>
                      </a:endParaRPr>
                    </a:p>
                  </a:txBody>
                  <a:tcPr anchor="ctr">
                    <a:solidFill>
                      <a:srgbClr val="FFFF00"/>
                    </a:solidFill>
                  </a:tcPr>
                </a:tc>
                <a:tc>
                  <a:txBody>
                    <a:bodyPr/>
                    <a:lstStyle/>
                    <a:p>
                      <a:pPr algn="ctr"/>
                      <a:r>
                        <a:rPr lang="en-US" sz="2500" b="1" dirty="0" smtClean="0">
                          <a:latin typeface="Calibri" pitchFamily="34" charset="0"/>
                          <a:cs typeface="Calibri" pitchFamily="34" charset="0"/>
                        </a:rPr>
                        <a:t>$78,730</a:t>
                      </a:r>
                      <a:endParaRPr lang="en-US" sz="2500" b="1" dirty="0">
                        <a:latin typeface="Calibri" pitchFamily="34" charset="0"/>
                        <a:cs typeface="Calibri" pitchFamily="34" charset="0"/>
                      </a:endParaRPr>
                    </a:p>
                  </a:txBody>
                  <a:tcPr anchor="ctr">
                    <a:solidFill>
                      <a:srgbClr val="FFFF00"/>
                    </a:solidFill>
                  </a:tcPr>
                </a:tc>
              </a:tr>
              <a:tr h="550165">
                <a:tc>
                  <a:txBody>
                    <a:bodyPr/>
                    <a:lstStyle/>
                    <a:p>
                      <a:r>
                        <a:rPr lang="en-US" sz="2000" b="0" dirty="0" smtClean="0">
                          <a:latin typeface="Calibri" pitchFamily="34" charset="0"/>
                          <a:cs typeface="Calibri" pitchFamily="34" charset="0"/>
                        </a:rPr>
                        <a:t>7</a:t>
                      </a:r>
                      <a:endParaRPr lang="en-US" sz="2000" b="0" dirty="0">
                        <a:latin typeface="Calibri" pitchFamily="34" charset="0"/>
                        <a:cs typeface="Calibri" pitchFamily="34" charset="0"/>
                      </a:endParaRPr>
                    </a:p>
                  </a:txBody>
                  <a:tcPr anchor="ctr"/>
                </a:tc>
                <a:tc>
                  <a:txBody>
                    <a:bodyPr/>
                    <a:lstStyle/>
                    <a:p>
                      <a:r>
                        <a:rPr lang="en-US" sz="2000" b="0" dirty="0" smtClean="0">
                          <a:latin typeface="Calibri" pitchFamily="34" charset="0"/>
                          <a:cs typeface="Calibri" pitchFamily="34" charset="0"/>
                        </a:rPr>
                        <a:t>Business and Financial Operations Occupations</a:t>
                      </a:r>
                      <a:endParaRPr lang="en-US" sz="2000" b="0" dirty="0">
                        <a:latin typeface="Calibri" pitchFamily="34" charset="0"/>
                        <a:cs typeface="Calibri" pitchFamily="34" charset="0"/>
                      </a:endParaRPr>
                    </a:p>
                  </a:txBody>
                  <a:tcPr anchor="ctr"/>
                </a:tc>
                <a:tc>
                  <a:txBody>
                    <a:bodyPr/>
                    <a:lstStyle/>
                    <a:p>
                      <a:pPr algn="ctr"/>
                      <a:r>
                        <a:rPr lang="en-US" sz="2000" dirty="0" smtClean="0">
                          <a:latin typeface="Calibri" pitchFamily="34" charset="0"/>
                          <a:cs typeface="Calibri" pitchFamily="34" charset="0"/>
                        </a:rPr>
                        <a:t>17%</a:t>
                      </a:r>
                      <a:endParaRPr lang="en-US" sz="2000" dirty="0">
                        <a:latin typeface="Calibri" pitchFamily="34" charset="0"/>
                        <a:cs typeface="Calibri" pitchFamily="34" charset="0"/>
                      </a:endParaRPr>
                    </a:p>
                  </a:txBody>
                  <a:tcPr anchor="ctr"/>
                </a:tc>
                <a:tc>
                  <a:txBody>
                    <a:bodyPr/>
                    <a:lstStyle/>
                    <a:p>
                      <a:pPr algn="ctr"/>
                      <a:r>
                        <a:rPr lang="en-US" sz="2000" dirty="0" smtClean="0">
                          <a:latin typeface="Calibri" pitchFamily="34" charset="0"/>
                          <a:cs typeface="Calibri" pitchFamily="34" charset="0"/>
                        </a:rPr>
                        <a:t>$68,740</a:t>
                      </a:r>
                      <a:endParaRPr lang="en-US" sz="2000" dirty="0">
                        <a:latin typeface="Calibri" pitchFamily="34" charset="0"/>
                        <a:cs typeface="Calibri" pitchFamily="34" charset="0"/>
                      </a:endParaRPr>
                    </a:p>
                  </a:txBody>
                  <a:tcPr anchor="ctr"/>
                </a:tc>
              </a:tr>
              <a:tr h="592835">
                <a:tc>
                  <a:txBody>
                    <a:bodyPr/>
                    <a:lstStyle/>
                    <a:p>
                      <a:r>
                        <a:rPr lang="en-US" sz="2400" b="1" dirty="0" smtClean="0">
                          <a:latin typeface="Calibri" pitchFamily="34" charset="0"/>
                          <a:cs typeface="Calibri" pitchFamily="34" charset="0"/>
                        </a:rPr>
                        <a:t>8</a:t>
                      </a:r>
                      <a:endParaRPr lang="en-US" sz="2400" b="1" dirty="0">
                        <a:latin typeface="Calibri" pitchFamily="34" charset="0"/>
                        <a:cs typeface="Calibri" pitchFamily="34" charset="0"/>
                      </a:endParaRPr>
                    </a:p>
                  </a:txBody>
                  <a:tcPr anchor="ctr">
                    <a:solidFill>
                      <a:srgbClr val="99CCFF"/>
                    </a:solidFill>
                  </a:tcPr>
                </a:tc>
                <a:tc>
                  <a:txBody>
                    <a:bodyPr/>
                    <a:lstStyle/>
                    <a:p>
                      <a:r>
                        <a:rPr lang="en-US" sz="2400" b="1" dirty="0" smtClean="0">
                          <a:latin typeface="Calibri" pitchFamily="34" charset="0"/>
                          <a:cs typeface="Calibri" pitchFamily="34" charset="0"/>
                        </a:rPr>
                        <a:t>Life, Physical, and Social Science Occupations</a:t>
                      </a:r>
                      <a:endParaRPr lang="en-US" sz="2400" b="1" dirty="0">
                        <a:latin typeface="Calibri" pitchFamily="34" charset="0"/>
                        <a:cs typeface="Calibri" pitchFamily="34" charset="0"/>
                      </a:endParaRPr>
                    </a:p>
                  </a:txBody>
                  <a:tcPr anchor="ctr">
                    <a:solidFill>
                      <a:srgbClr val="99CCFF"/>
                    </a:solidFill>
                  </a:tcPr>
                </a:tc>
                <a:tc>
                  <a:txBody>
                    <a:bodyPr/>
                    <a:lstStyle/>
                    <a:p>
                      <a:pPr algn="ctr"/>
                      <a:r>
                        <a:rPr lang="en-US" sz="2400" b="1" dirty="0" smtClean="0">
                          <a:latin typeface="Calibri" pitchFamily="34" charset="0"/>
                          <a:cs typeface="Calibri" pitchFamily="34" charset="0"/>
                        </a:rPr>
                        <a:t>16%</a:t>
                      </a:r>
                      <a:endParaRPr lang="en-US" sz="2400" b="1" dirty="0">
                        <a:latin typeface="Calibri" pitchFamily="34" charset="0"/>
                        <a:cs typeface="Calibri" pitchFamily="34" charset="0"/>
                      </a:endParaRPr>
                    </a:p>
                  </a:txBody>
                  <a:tcPr anchor="ctr">
                    <a:solidFill>
                      <a:srgbClr val="99CCFF"/>
                    </a:solidFill>
                  </a:tcPr>
                </a:tc>
                <a:tc>
                  <a:txBody>
                    <a:bodyPr/>
                    <a:lstStyle/>
                    <a:p>
                      <a:pPr algn="ctr"/>
                      <a:r>
                        <a:rPr lang="en-US" sz="2400" b="1" dirty="0" smtClean="0">
                          <a:latin typeface="Calibri" pitchFamily="34" charset="0"/>
                          <a:cs typeface="Calibri" pitchFamily="34" charset="0"/>
                        </a:rPr>
                        <a:t>$67,470</a:t>
                      </a:r>
                      <a:endParaRPr lang="en-US" sz="2400" b="1" dirty="0">
                        <a:latin typeface="Calibri" pitchFamily="34" charset="0"/>
                        <a:cs typeface="Calibri" pitchFamily="34" charset="0"/>
                      </a:endParaRPr>
                    </a:p>
                  </a:txBody>
                  <a:tcPr anchor="ctr">
                    <a:solidFill>
                      <a:srgbClr val="99CCFF"/>
                    </a:solidFill>
                  </a:tcPr>
                </a:tc>
              </a:tr>
              <a:tr h="617696">
                <a:tc>
                  <a:txBody>
                    <a:bodyPr/>
                    <a:lstStyle/>
                    <a:p>
                      <a:r>
                        <a:rPr lang="en-US" sz="2000" b="0" dirty="0" smtClean="0">
                          <a:latin typeface="Calibri" pitchFamily="34" charset="0"/>
                          <a:cs typeface="Calibri" pitchFamily="34" charset="0"/>
                        </a:rPr>
                        <a:t>9</a:t>
                      </a:r>
                      <a:endParaRPr lang="en-US" sz="2000" b="0" dirty="0">
                        <a:latin typeface="Calibri" pitchFamily="34" charset="0"/>
                        <a:cs typeface="Calibri" pitchFamily="34" charset="0"/>
                      </a:endParaRPr>
                    </a:p>
                  </a:txBody>
                  <a:tcPr anchor="ctr"/>
                </a:tc>
                <a:tc>
                  <a:txBody>
                    <a:bodyPr/>
                    <a:lstStyle/>
                    <a:p>
                      <a:r>
                        <a:rPr lang="en-US" sz="2000" b="0" dirty="0" smtClean="0">
                          <a:latin typeface="Calibri" pitchFamily="34" charset="0"/>
                          <a:cs typeface="Calibri" pitchFamily="34" charset="0"/>
                        </a:rPr>
                        <a:t> Education, Training, and Library Occupations </a:t>
                      </a:r>
                      <a:endParaRPr lang="en-US" sz="2000" b="0" dirty="0">
                        <a:latin typeface="Calibri" pitchFamily="34" charset="0"/>
                        <a:cs typeface="Calibri" pitchFamily="34" charset="0"/>
                      </a:endParaRPr>
                    </a:p>
                  </a:txBody>
                  <a:tcPr anchor="ctr"/>
                </a:tc>
                <a:tc>
                  <a:txBody>
                    <a:bodyPr/>
                    <a:lstStyle/>
                    <a:p>
                      <a:pPr algn="ctr"/>
                      <a:r>
                        <a:rPr lang="en-US" sz="2000" dirty="0" smtClean="0">
                          <a:latin typeface="Calibri" pitchFamily="34" charset="0"/>
                          <a:cs typeface="Calibri" pitchFamily="34" charset="0"/>
                        </a:rPr>
                        <a:t>15%</a:t>
                      </a:r>
                      <a:endParaRPr lang="en-US" sz="2000" dirty="0">
                        <a:latin typeface="Calibri" pitchFamily="34" charset="0"/>
                        <a:cs typeface="Calibri" pitchFamily="34" charset="0"/>
                      </a:endParaRPr>
                    </a:p>
                  </a:txBody>
                  <a:tcPr anchor="ctr"/>
                </a:tc>
                <a:tc>
                  <a:txBody>
                    <a:bodyPr/>
                    <a:lstStyle/>
                    <a:p>
                      <a:pPr algn="ctr"/>
                      <a:r>
                        <a:rPr lang="en-US" sz="2000" dirty="0" smtClean="0">
                          <a:latin typeface="Calibri" pitchFamily="34" charset="0"/>
                          <a:cs typeface="Calibri" pitchFamily="34" charset="0"/>
                        </a:rPr>
                        <a:t>$50,870</a:t>
                      </a:r>
                      <a:endParaRPr lang="en-US" sz="2000" dirty="0">
                        <a:latin typeface="Calibri" pitchFamily="34" charset="0"/>
                        <a:cs typeface="Calibri" pitchFamily="34" charset="0"/>
                      </a:endParaRPr>
                    </a:p>
                  </a:txBody>
                  <a:tcPr anchor="ctr"/>
                </a:tc>
              </a:tr>
              <a:tr h="550165">
                <a:tc>
                  <a:txBody>
                    <a:bodyPr/>
                    <a:lstStyle/>
                    <a:p>
                      <a:r>
                        <a:rPr lang="en-US" sz="2000" b="0" dirty="0" smtClean="0">
                          <a:latin typeface="Calibri" pitchFamily="34" charset="0"/>
                          <a:cs typeface="Calibri" pitchFamily="34" charset="0"/>
                        </a:rPr>
                        <a:t>10</a:t>
                      </a:r>
                      <a:endParaRPr lang="en-US" sz="2000" b="0" dirty="0">
                        <a:latin typeface="Calibri" pitchFamily="34" charset="0"/>
                        <a:cs typeface="Calibri" pitchFamily="34" charset="0"/>
                      </a:endParaRPr>
                    </a:p>
                  </a:txBody>
                  <a:tcPr anchor="ctr"/>
                </a:tc>
                <a:tc>
                  <a:txBody>
                    <a:bodyPr/>
                    <a:lstStyle/>
                    <a:p>
                      <a:r>
                        <a:rPr lang="en-US" sz="2000" b="0" dirty="0" smtClean="0">
                          <a:latin typeface="Calibri" pitchFamily="34" charset="0"/>
                          <a:cs typeface="Calibri" pitchFamily="34" charset="0"/>
                        </a:rPr>
                        <a:t> Transportation and Material Moving Occupations</a:t>
                      </a:r>
                      <a:endParaRPr lang="en-US" sz="2000" b="0" dirty="0">
                        <a:latin typeface="Calibri" pitchFamily="34" charset="0"/>
                        <a:cs typeface="Calibri" pitchFamily="34" charset="0"/>
                      </a:endParaRPr>
                    </a:p>
                  </a:txBody>
                  <a:tcPr anchor="ctr"/>
                </a:tc>
                <a:tc>
                  <a:txBody>
                    <a:bodyPr/>
                    <a:lstStyle/>
                    <a:p>
                      <a:pPr algn="ctr"/>
                      <a:r>
                        <a:rPr lang="en-US" sz="2000" dirty="0" smtClean="0">
                          <a:latin typeface="Calibri" pitchFamily="34" charset="0"/>
                          <a:cs typeface="Calibri" pitchFamily="34" charset="0"/>
                        </a:rPr>
                        <a:t>15%</a:t>
                      </a:r>
                      <a:endParaRPr lang="en-US" sz="2000" dirty="0">
                        <a:latin typeface="Calibri" pitchFamily="34" charset="0"/>
                        <a:cs typeface="Calibri" pitchFamily="34" charset="0"/>
                      </a:endParaRPr>
                    </a:p>
                  </a:txBody>
                  <a:tcPr anchor="ctr"/>
                </a:tc>
                <a:tc>
                  <a:txBody>
                    <a:bodyPr/>
                    <a:lstStyle/>
                    <a:p>
                      <a:pPr algn="ctr"/>
                      <a:r>
                        <a:rPr lang="en-US" sz="2000" dirty="0" smtClean="0">
                          <a:latin typeface="Calibri" pitchFamily="34" charset="0"/>
                          <a:cs typeface="Calibri" pitchFamily="34" charset="0"/>
                        </a:rPr>
                        <a:t>$33,200</a:t>
                      </a:r>
                      <a:endParaRPr lang="en-US" sz="2000" dirty="0">
                        <a:latin typeface="Calibri" pitchFamily="34" charset="0"/>
                        <a:cs typeface="Calibri" pitchFamily="34" charset="0"/>
                      </a:endParaRPr>
                    </a:p>
                  </a:txBody>
                  <a:tcPr anchor="ct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88560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bwMode="auto">
          <a:xfrm>
            <a:off x="254000" y="7924800"/>
            <a:ext cx="4495800" cy="1600200"/>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2" name="Title 1"/>
          <p:cNvSpPr>
            <a:spLocks noGrp="1"/>
          </p:cNvSpPr>
          <p:nvPr>
            <p:ph type="title"/>
          </p:nvPr>
        </p:nvSpPr>
        <p:spPr>
          <a:xfrm>
            <a:off x="762000" y="153325"/>
            <a:ext cx="11595100" cy="1165225"/>
          </a:xfrm>
        </p:spPr>
        <p:txBody>
          <a:bodyPr/>
          <a:lstStyle/>
          <a:p>
            <a:r>
              <a:rPr lang="en-US" sz="4400" dirty="0" smtClean="0">
                <a:latin typeface="Calibri" pitchFamily="34" charset="0"/>
                <a:cs typeface="Calibri" pitchFamily="34" charset="0"/>
              </a:rPr>
              <a:t>Where the STEM Jobs Will Be</a:t>
            </a:r>
            <a:br>
              <a:rPr lang="en-US" sz="4400" dirty="0" smtClean="0">
                <a:latin typeface="Calibri" pitchFamily="34" charset="0"/>
                <a:cs typeface="Calibri" pitchFamily="34" charset="0"/>
              </a:rPr>
            </a:br>
            <a:r>
              <a:rPr lang="en-US" sz="2800" dirty="0">
                <a:latin typeface="Calibri" pitchFamily="34" charset="0"/>
                <a:cs typeface="Calibri" pitchFamily="34" charset="0"/>
              </a:rPr>
              <a:t>Projected Growth of Selected STEM Jobs 2010-2020</a:t>
            </a:r>
          </a:p>
        </p:txBody>
      </p:sp>
      <p:graphicFrame>
        <p:nvGraphicFramePr>
          <p:cNvPr id="11" name="Table 10"/>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84810233"/>
              </p:ext>
            </p:extLst>
          </p:nvPr>
        </p:nvGraphicFramePr>
        <p:xfrm>
          <a:off x="215900" y="1523996"/>
          <a:ext cx="12573000" cy="7190186"/>
        </p:xfrm>
        <a:graphic>
          <a:graphicData uri="http://schemas.openxmlformats.org/drawingml/2006/table">
            <a:tbl>
              <a:tblPr firstRow="1" bandRow="1">
                <a:tableStyleId>{5C22544A-7EE6-4342-B048-85BDC9FD1C3A}</a:tableStyleId>
              </a:tblPr>
              <a:tblGrid>
                <a:gridCol w="5676900"/>
                <a:gridCol w="2209800"/>
                <a:gridCol w="1905000"/>
                <a:gridCol w="2781300"/>
              </a:tblGrid>
              <a:tr h="995018">
                <a:tc>
                  <a:txBody>
                    <a:bodyPr/>
                    <a:lstStyle/>
                    <a:p>
                      <a:pPr algn="ctr"/>
                      <a:r>
                        <a:rPr lang="en-US" sz="2400" dirty="0" smtClean="0"/>
                        <a:t>STEM Job</a:t>
                      </a:r>
                      <a:endParaRPr lang="en-US" sz="2400" dirty="0"/>
                    </a:p>
                  </a:txBody>
                  <a:tcPr anchor="ctr">
                    <a:solidFill>
                      <a:srgbClr val="135596"/>
                    </a:solidFill>
                  </a:tcPr>
                </a:tc>
                <a:tc>
                  <a:txBody>
                    <a:bodyPr/>
                    <a:lstStyle/>
                    <a:p>
                      <a:pPr algn="ctr"/>
                      <a:r>
                        <a:rPr lang="en-US" sz="2400" dirty="0" smtClean="0"/>
                        <a:t>2010 Total Employment</a:t>
                      </a:r>
                      <a:endParaRPr lang="en-US" sz="2400" dirty="0"/>
                    </a:p>
                  </a:txBody>
                  <a:tcPr anchor="ctr">
                    <a:solidFill>
                      <a:srgbClr val="135596"/>
                    </a:solidFill>
                  </a:tcPr>
                </a:tc>
                <a:tc>
                  <a:txBody>
                    <a:bodyPr/>
                    <a:lstStyle/>
                    <a:p>
                      <a:pPr algn="ctr"/>
                      <a:r>
                        <a:rPr lang="en-US" sz="2400" dirty="0" smtClean="0"/>
                        <a:t>% </a:t>
                      </a:r>
                      <a:r>
                        <a:rPr lang="en-US" sz="2400" baseline="0" dirty="0" smtClean="0"/>
                        <a:t>Growth</a:t>
                      </a:r>
                    </a:p>
                    <a:p>
                      <a:pPr algn="ctr"/>
                      <a:r>
                        <a:rPr lang="en-US" sz="2400" baseline="0" dirty="0" smtClean="0"/>
                        <a:t>2010-2020</a:t>
                      </a:r>
                      <a:endParaRPr lang="en-US" sz="2400" dirty="0"/>
                    </a:p>
                  </a:txBody>
                  <a:tcPr anchor="ctr">
                    <a:solidFill>
                      <a:srgbClr val="135596"/>
                    </a:solidFill>
                  </a:tcPr>
                </a:tc>
                <a:tc>
                  <a:txBody>
                    <a:bodyPr/>
                    <a:lstStyle/>
                    <a:p>
                      <a:pPr algn="ctr"/>
                      <a:r>
                        <a:rPr lang="en-US" sz="2400" dirty="0" smtClean="0"/>
                        <a:t>2011 Average </a:t>
                      </a:r>
                    </a:p>
                    <a:p>
                      <a:pPr algn="ctr"/>
                      <a:r>
                        <a:rPr lang="en-US" sz="2400" dirty="0" smtClean="0"/>
                        <a:t>Annual Salary</a:t>
                      </a:r>
                      <a:endParaRPr lang="en-US" sz="2400" dirty="0"/>
                    </a:p>
                  </a:txBody>
                  <a:tcPr anchor="ctr">
                    <a:solidFill>
                      <a:srgbClr val="135596"/>
                    </a:solidFill>
                  </a:tcPr>
                </a:tc>
              </a:tr>
              <a:tr h="583896">
                <a:tc>
                  <a:txBody>
                    <a:bodyPr/>
                    <a:lstStyle/>
                    <a:p>
                      <a:pPr algn="l" fontAlgn="ctr"/>
                      <a:r>
                        <a:rPr lang="en-US" sz="2200" u="none" strike="noStrike" dirty="0" smtClean="0">
                          <a:effectLst/>
                          <a:latin typeface="Calibri" pitchFamily="34" charset="0"/>
                          <a:cs typeface="Calibri" pitchFamily="34" charset="0"/>
                        </a:rPr>
                        <a:t>Engineering and Architectural Managers</a:t>
                      </a:r>
                      <a:endParaRPr lang="en-US" sz="2200" b="0" i="0" u="none" strike="noStrike" dirty="0">
                        <a:solidFill>
                          <a:srgbClr val="000000"/>
                        </a:solidFill>
                        <a:effectLst/>
                        <a:latin typeface="Calibri" pitchFamily="34" charset="0"/>
                        <a:cs typeface="Calibri" pitchFamily="34" charset="0"/>
                      </a:endParaRPr>
                    </a:p>
                  </a:txBody>
                  <a:tcPr anchor="ctr">
                    <a:solidFill>
                      <a:schemeClr val="accent5"/>
                    </a:solidFill>
                  </a:tcPr>
                </a:tc>
                <a:tc>
                  <a:txBody>
                    <a:bodyPr/>
                    <a:lstStyle/>
                    <a:p>
                      <a:pPr algn="ctr"/>
                      <a:r>
                        <a:rPr lang="en-US" sz="2200" dirty="0" smtClean="0">
                          <a:latin typeface="Calibri" pitchFamily="34" charset="0"/>
                          <a:cs typeface="Calibri" pitchFamily="34" charset="0"/>
                        </a:rPr>
                        <a:t>176,800</a:t>
                      </a:r>
                      <a:endParaRPr lang="en-US" sz="2200" dirty="0">
                        <a:latin typeface="Calibri" pitchFamily="34" charset="0"/>
                        <a:cs typeface="Calibri" pitchFamily="34" charset="0"/>
                      </a:endParaRPr>
                    </a:p>
                  </a:txBody>
                  <a:tcPr anchor="ctr">
                    <a:solidFill>
                      <a:schemeClr val="accent5"/>
                    </a:solidFill>
                  </a:tcPr>
                </a:tc>
                <a:tc>
                  <a:txBody>
                    <a:bodyPr/>
                    <a:lstStyle/>
                    <a:p>
                      <a:pPr algn="ctr"/>
                      <a:r>
                        <a:rPr lang="en-US" sz="2200" dirty="0" smtClean="0">
                          <a:latin typeface="Calibri" pitchFamily="34" charset="0"/>
                          <a:cs typeface="Calibri" pitchFamily="34" charset="0"/>
                        </a:rPr>
                        <a:t>9%</a:t>
                      </a:r>
                      <a:endParaRPr lang="en-US" sz="2200" dirty="0">
                        <a:latin typeface="Calibri" pitchFamily="34" charset="0"/>
                        <a:cs typeface="Calibri" pitchFamily="34" charset="0"/>
                      </a:endParaRPr>
                    </a:p>
                  </a:txBody>
                  <a:tcPr anchor="ctr">
                    <a:solidFill>
                      <a:schemeClr val="accent5"/>
                    </a:solidFill>
                  </a:tcPr>
                </a:tc>
                <a:tc>
                  <a:txBody>
                    <a:bodyPr/>
                    <a:lstStyle/>
                    <a:p>
                      <a:pPr algn="ctr" fontAlgn="ctr"/>
                      <a:r>
                        <a:rPr lang="en-US" sz="2200" u="none" strike="noStrike" dirty="0" smtClean="0">
                          <a:effectLst/>
                          <a:latin typeface="Calibri" pitchFamily="34" charset="0"/>
                          <a:cs typeface="Calibri" pitchFamily="34" charset="0"/>
                        </a:rPr>
                        <a:t>$129,350</a:t>
                      </a:r>
                      <a:endParaRPr lang="en-US" sz="2200" b="0" i="0" u="none" strike="noStrike" dirty="0">
                        <a:solidFill>
                          <a:srgbClr val="000000"/>
                        </a:solidFill>
                        <a:effectLst/>
                        <a:latin typeface="Calibri" pitchFamily="34" charset="0"/>
                        <a:cs typeface="Calibri" pitchFamily="34" charset="0"/>
                      </a:endParaRPr>
                    </a:p>
                  </a:txBody>
                  <a:tcPr anchor="ctr">
                    <a:solidFill>
                      <a:schemeClr val="accent5"/>
                    </a:solidFill>
                  </a:tcPr>
                </a:tc>
              </a:tr>
              <a:tr h="583896">
                <a:tc>
                  <a:txBody>
                    <a:bodyPr/>
                    <a:lstStyle/>
                    <a:p>
                      <a:pPr algn="l" fontAlgn="b"/>
                      <a:r>
                        <a:rPr lang="en-US" sz="2200" b="1" u="none" strike="noStrike" dirty="0" smtClean="0">
                          <a:effectLst/>
                          <a:latin typeface="Calibri" pitchFamily="34" charset="0"/>
                          <a:cs typeface="Calibri" pitchFamily="34" charset="0"/>
                        </a:rPr>
                        <a:t>Computer and Information Systems Managers</a:t>
                      </a:r>
                      <a:endParaRPr lang="en-US" sz="2200" b="1" i="0" u="none" strike="noStrike" dirty="0">
                        <a:solidFill>
                          <a:srgbClr val="000000"/>
                        </a:solidFill>
                        <a:effectLst/>
                        <a:latin typeface="Calibri" pitchFamily="34" charset="0"/>
                        <a:cs typeface="Calibri" pitchFamily="34" charset="0"/>
                      </a:endParaRPr>
                    </a:p>
                  </a:txBody>
                  <a:tcPr anchor="ctr">
                    <a:solidFill>
                      <a:srgbClr val="FFFF00"/>
                    </a:solidFill>
                  </a:tcPr>
                </a:tc>
                <a:tc>
                  <a:txBody>
                    <a:bodyPr/>
                    <a:lstStyle/>
                    <a:p>
                      <a:pPr algn="ctr"/>
                      <a:r>
                        <a:rPr lang="en-US" sz="2200" b="1" dirty="0" smtClean="0">
                          <a:latin typeface="Calibri" pitchFamily="34" charset="0"/>
                          <a:cs typeface="Calibri" pitchFamily="34" charset="0"/>
                        </a:rPr>
                        <a:t>307,900</a:t>
                      </a:r>
                      <a:endParaRPr lang="en-US" sz="2200" b="1" dirty="0">
                        <a:latin typeface="Calibri" pitchFamily="34" charset="0"/>
                        <a:cs typeface="Calibri" pitchFamily="34" charset="0"/>
                      </a:endParaRPr>
                    </a:p>
                  </a:txBody>
                  <a:tcPr anchor="ctr">
                    <a:solidFill>
                      <a:srgbClr val="FFFF00"/>
                    </a:solidFill>
                  </a:tcPr>
                </a:tc>
                <a:tc>
                  <a:txBody>
                    <a:bodyPr/>
                    <a:lstStyle/>
                    <a:p>
                      <a:pPr algn="ctr"/>
                      <a:r>
                        <a:rPr lang="en-US" sz="2200" b="1" dirty="0" smtClean="0">
                          <a:latin typeface="Calibri" pitchFamily="34" charset="0"/>
                          <a:cs typeface="Calibri" pitchFamily="34" charset="0"/>
                        </a:rPr>
                        <a:t>18%</a:t>
                      </a:r>
                      <a:endParaRPr lang="en-US" sz="2200" b="1" dirty="0">
                        <a:latin typeface="Calibri" pitchFamily="34" charset="0"/>
                        <a:cs typeface="Calibri" pitchFamily="34" charset="0"/>
                      </a:endParaRPr>
                    </a:p>
                  </a:txBody>
                  <a:tcPr anchor="ctr">
                    <a:solidFill>
                      <a:srgbClr val="FFFF00"/>
                    </a:solidFill>
                  </a:tcPr>
                </a:tc>
                <a:tc>
                  <a:txBody>
                    <a:bodyPr/>
                    <a:lstStyle/>
                    <a:p>
                      <a:pPr algn="ctr" fontAlgn="ctr"/>
                      <a:r>
                        <a:rPr lang="en-US" sz="2200" b="1" u="none" strike="noStrike" dirty="0" smtClean="0">
                          <a:effectLst/>
                          <a:latin typeface="Calibri" pitchFamily="34" charset="0"/>
                          <a:cs typeface="Calibri" pitchFamily="34" charset="0"/>
                        </a:rPr>
                        <a:t>$125,660</a:t>
                      </a:r>
                      <a:endParaRPr lang="en-US" sz="2200" b="1" i="0" u="none" strike="noStrike" dirty="0">
                        <a:solidFill>
                          <a:srgbClr val="000000"/>
                        </a:solidFill>
                        <a:effectLst/>
                        <a:latin typeface="Calibri" pitchFamily="34" charset="0"/>
                        <a:cs typeface="Calibri" pitchFamily="34" charset="0"/>
                      </a:endParaRPr>
                    </a:p>
                  </a:txBody>
                  <a:tcPr anchor="ctr">
                    <a:solidFill>
                      <a:srgbClr val="FFFF00"/>
                    </a:solidFill>
                  </a:tcPr>
                </a:tc>
              </a:tr>
              <a:tr h="583896">
                <a:tc>
                  <a:txBody>
                    <a:bodyPr/>
                    <a:lstStyle/>
                    <a:p>
                      <a:pPr algn="l" fontAlgn="ctr"/>
                      <a:r>
                        <a:rPr lang="en-US" sz="2200" u="none" strike="noStrike" dirty="0" smtClean="0">
                          <a:effectLst/>
                          <a:latin typeface="Calibri" pitchFamily="34" charset="0"/>
                          <a:cs typeface="Calibri" pitchFamily="34" charset="0"/>
                        </a:rPr>
                        <a:t>Aerospace Engineers</a:t>
                      </a:r>
                      <a:endParaRPr lang="en-US" sz="2200" b="0" i="0" u="none" strike="noStrike" dirty="0">
                        <a:solidFill>
                          <a:srgbClr val="000000"/>
                        </a:solidFill>
                        <a:effectLst/>
                        <a:latin typeface="Calibri" pitchFamily="34" charset="0"/>
                        <a:cs typeface="Calibri" pitchFamily="34" charset="0"/>
                      </a:endParaRPr>
                    </a:p>
                  </a:txBody>
                  <a:tcPr anchor="ctr">
                    <a:solidFill>
                      <a:schemeClr val="accent5"/>
                    </a:solidFill>
                  </a:tcPr>
                </a:tc>
                <a:tc>
                  <a:txBody>
                    <a:bodyPr/>
                    <a:lstStyle/>
                    <a:p>
                      <a:pPr algn="ctr" fontAlgn="ctr"/>
                      <a:r>
                        <a:rPr lang="en-US" sz="2200" u="none" strike="noStrike" dirty="0" smtClean="0">
                          <a:effectLst/>
                          <a:latin typeface="Calibri" pitchFamily="34" charset="0"/>
                          <a:cs typeface="Calibri" pitchFamily="34" charset="0"/>
                        </a:rPr>
                        <a:t>81,000</a:t>
                      </a:r>
                      <a:endParaRPr lang="en-US" sz="2200" b="0" i="0" u="none" strike="noStrike" dirty="0">
                        <a:solidFill>
                          <a:srgbClr val="000000"/>
                        </a:solidFill>
                        <a:effectLst/>
                        <a:latin typeface="Calibri" pitchFamily="34" charset="0"/>
                        <a:cs typeface="Calibri" pitchFamily="34" charset="0"/>
                      </a:endParaRPr>
                    </a:p>
                  </a:txBody>
                  <a:tcPr anchor="ctr">
                    <a:solidFill>
                      <a:schemeClr val="accent5"/>
                    </a:solidFill>
                  </a:tcPr>
                </a:tc>
                <a:tc>
                  <a:txBody>
                    <a:bodyPr/>
                    <a:lstStyle/>
                    <a:p>
                      <a:pPr algn="ctr" fontAlgn="ctr"/>
                      <a:r>
                        <a:rPr lang="en-US" sz="2200" b="0" i="0" u="none" strike="noStrike" dirty="0" smtClean="0">
                          <a:solidFill>
                            <a:srgbClr val="000000"/>
                          </a:solidFill>
                          <a:effectLst/>
                          <a:latin typeface="Calibri" pitchFamily="34" charset="0"/>
                          <a:cs typeface="Calibri" pitchFamily="34" charset="0"/>
                        </a:rPr>
                        <a:t>5</a:t>
                      </a:r>
                      <a:r>
                        <a:rPr lang="en-US" sz="2200" b="1" dirty="0" smtClean="0">
                          <a:latin typeface="Calibri" pitchFamily="34" charset="0"/>
                          <a:cs typeface="Calibri" pitchFamily="34" charset="0"/>
                        </a:rPr>
                        <a:t>%</a:t>
                      </a:r>
                      <a:endParaRPr lang="en-US" sz="2200" b="0" i="0" u="none" strike="noStrike" dirty="0">
                        <a:solidFill>
                          <a:srgbClr val="000000"/>
                        </a:solidFill>
                        <a:effectLst/>
                        <a:latin typeface="Calibri" pitchFamily="34" charset="0"/>
                        <a:cs typeface="Calibri" pitchFamily="34" charset="0"/>
                      </a:endParaRPr>
                    </a:p>
                  </a:txBody>
                  <a:tcPr anchor="ctr">
                    <a:solidFill>
                      <a:schemeClr val="accent5"/>
                    </a:solidFill>
                  </a:tcPr>
                </a:tc>
                <a:tc>
                  <a:txBody>
                    <a:bodyPr/>
                    <a:lstStyle/>
                    <a:p>
                      <a:pPr algn="ctr" fontAlgn="ctr"/>
                      <a:r>
                        <a:rPr lang="en-US" sz="2200" u="none" strike="noStrike" dirty="0" smtClean="0">
                          <a:effectLst/>
                          <a:latin typeface="Calibri" pitchFamily="34" charset="0"/>
                          <a:cs typeface="Calibri" pitchFamily="34" charset="0"/>
                        </a:rPr>
                        <a:t>$103,870</a:t>
                      </a:r>
                      <a:endParaRPr lang="en-US" sz="2200" b="0" i="0" u="none" strike="noStrike" dirty="0">
                        <a:solidFill>
                          <a:srgbClr val="000000"/>
                        </a:solidFill>
                        <a:effectLst/>
                        <a:latin typeface="Calibri" pitchFamily="34" charset="0"/>
                        <a:cs typeface="Calibri" pitchFamily="34" charset="0"/>
                      </a:endParaRPr>
                    </a:p>
                  </a:txBody>
                  <a:tcPr anchor="ctr">
                    <a:solidFill>
                      <a:schemeClr val="accent5"/>
                    </a:solidFill>
                  </a:tcPr>
                </a:tc>
              </a:tr>
              <a:tr h="583896">
                <a:tc>
                  <a:txBody>
                    <a:bodyPr/>
                    <a:lstStyle/>
                    <a:p>
                      <a:r>
                        <a:rPr lang="en-US" sz="2200" b="1" dirty="0" smtClean="0">
                          <a:latin typeface="Calibri" pitchFamily="34" charset="0"/>
                          <a:cs typeface="Calibri" pitchFamily="34" charset="0"/>
                        </a:rPr>
                        <a:t>Software Developers, Systems</a:t>
                      </a:r>
                      <a:r>
                        <a:rPr lang="en-US" sz="2200" b="1" baseline="0" dirty="0" smtClean="0">
                          <a:latin typeface="Calibri" pitchFamily="34" charset="0"/>
                          <a:cs typeface="Calibri" pitchFamily="34" charset="0"/>
                        </a:rPr>
                        <a:t> and Applications</a:t>
                      </a:r>
                      <a:endParaRPr lang="en-US" sz="2200" b="1" dirty="0">
                        <a:latin typeface="Calibri" pitchFamily="34" charset="0"/>
                        <a:cs typeface="Calibri" pitchFamily="34" charset="0"/>
                      </a:endParaRPr>
                    </a:p>
                  </a:txBody>
                  <a:tcPr anchor="ctr">
                    <a:solidFill>
                      <a:srgbClr val="FFFF00"/>
                    </a:solidFill>
                  </a:tcPr>
                </a:tc>
                <a:tc>
                  <a:txBody>
                    <a:bodyPr/>
                    <a:lstStyle/>
                    <a:p>
                      <a:pPr algn="ctr"/>
                      <a:r>
                        <a:rPr lang="en-US" sz="2200" b="1" dirty="0" smtClean="0">
                          <a:latin typeface="Calibri" pitchFamily="34" charset="0"/>
                          <a:cs typeface="Calibri" pitchFamily="34" charset="0"/>
                        </a:rPr>
                        <a:t>913,100</a:t>
                      </a:r>
                      <a:endParaRPr lang="en-US" sz="2200" b="1" dirty="0">
                        <a:latin typeface="Calibri" pitchFamily="34" charset="0"/>
                        <a:cs typeface="Calibri" pitchFamily="34" charset="0"/>
                      </a:endParaRPr>
                    </a:p>
                  </a:txBody>
                  <a:tcPr anchor="ctr">
                    <a:solidFill>
                      <a:srgbClr val="FFFF00"/>
                    </a:solidFill>
                  </a:tcPr>
                </a:tc>
                <a:tc>
                  <a:txBody>
                    <a:bodyPr/>
                    <a:lstStyle/>
                    <a:p>
                      <a:pPr algn="ctr"/>
                      <a:r>
                        <a:rPr lang="en-US" sz="2200" b="1" dirty="0" smtClean="0">
                          <a:latin typeface="Calibri" pitchFamily="34" charset="0"/>
                          <a:cs typeface="Calibri" pitchFamily="34" charset="0"/>
                        </a:rPr>
                        <a:t>30%</a:t>
                      </a:r>
                      <a:endParaRPr lang="en-US" sz="2200" b="1" dirty="0">
                        <a:latin typeface="Calibri" pitchFamily="34" charset="0"/>
                        <a:cs typeface="Calibri" pitchFamily="34" charset="0"/>
                      </a:endParaRPr>
                    </a:p>
                  </a:txBody>
                  <a:tcPr anchor="ctr">
                    <a:solidFill>
                      <a:srgbClr val="FFFF00"/>
                    </a:solidFill>
                  </a:tcPr>
                </a:tc>
                <a:tc>
                  <a:txBody>
                    <a:bodyPr/>
                    <a:lstStyle/>
                    <a:p>
                      <a:pPr algn="ctr"/>
                      <a:r>
                        <a:rPr lang="en-US" sz="2200" b="1" dirty="0" smtClean="0">
                          <a:latin typeface="Calibri" pitchFamily="34" charset="0"/>
                          <a:cs typeface="Calibri" pitchFamily="34" charset="0"/>
                        </a:rPr>
                        <a:t>$96,250</a:t>
                      </a:r>
                      <a:endParaRPr lang="en-US" sz="2200" b="1" dirty="0">
                        <a:latin typeface="Calibri" pitchFamily="34" charset="0"/>
                        <a:cs typeface="Calibri" pitchFamily="34" charset="0"/>
                      </a:endParaRPr>
                    </a:p>
                  </a:txBody>
                  <a:tcPr anchor="ctr">
                    <a:solidFill>
                      <a:srgbClr val="FFFF00"/>
                    </a:solidFill>
                  </a:tcPr>
                </a:tc>
              </a:tr>
              <a:tr h="583896">
                <a:tc>
                  <a:txBody>
                    <a:bodyPr/>
                    <a:lstStyle/>
                    <a:p>
                      <a:pPr algn="l" fontAlgn="ctr"/>
                      <a:r>
                        <a:rPr lang="en-US" sz="2200" u="none" strike="noStrike" dirty="0" smtClean="0">
                          <a:effectLst/>
                          <a:latin typeface="Calibri" pitchFamily="34" charset="0"/>
                          <a:cs typeface="Calibri" pitchFamily="34" charset="0"/>
                        </a:rPr>
                        <a:t>Biochemists and Biophysicists</a:t>
                      </a:r>
                      <a:endParaRPr lang="en-US" sz="2200" b="0" i="0" u="none" strike="noStrike" dirty="0">
                        <a:solidFill>
                          <a:srgbClr val="000000"/>
                        </a:solidFill>
                        <a:effectLst/>
                        <a:latin typeface="Calibri" pitchFamily="34" charset="0"/>
                        <a:cs typeface="Calibri" pitchFamily="34" charset="0"/>
                      </a:endParaRPr>
                    </a:p>
                  </a:txBody>
                  <a:tcPr anchor="ctr"/>
                </a:tc>
                <a:tc>
                  <a:txBody>
                    <a:bodyPr/>
                    <a:lstStyle/>
                    <a:p>
                      <a:pPr algn="ctr" fontAlgn="ctr"/>
                      <a:r>
                        <a:rPr lang="en-US" sz="2200" u="none" strike="noStrike" dirty="0" smtClean="0">
                          <a:effectLst/>
                          <a:latin typeface="Calibri" pitchFamily="34" charset="0"/>
                          <a:cs typeface="Calibri" pitchFamily="34" charset="0"/>
                        </a:rPr>
                        <a:t>25,100</a:t>
                      </a:r>
                      <a:endParaRPr lang="en-US" sz="2200" b="0" i="0" u="none" strike="noStrike" dirty="0">
                        <a:solidFill>
                          <a:srgbClr val="000000"/>
                        </a:solidFill>
                        <a:effectLst/>
                        <a:latin typeface="Calibri" pitchFamily="34" charset="0"/>
                        <a:cs typeface="Calibri" pitchFamily="34" charset="0"/>
                      </a:endParaRPr>
                    </a:p>
                  </a:txBody>
                  <a:tcPr anchor="ctr"/>
                </a:tc>
                <a:tc>
                  <a:txBody>
                    <a:bodyPr/>
                    <a:lstStyle/>
                    <a:p>
                      <a:pPr algn="ctr"/>
                      <a:r>
                        <a:rPr lang="en-US" sz="2200" dirty="0" smtClean="0">
                          <a:latin typeface="Calibri" pitchFamily="34" charset="0"/>
                          <a:cs typeface="Calibri" pitchFamily="34" charset="0"/>
                        </a:rPr>
                        <a:t>31</a:t>
                      </a:r>
                      <a:r>
                        <a:rPr lang="en-US" sz="2200" b="1" dirty="0" smtClean="0">
                          <a:latin typeface="Calibri" pitchFamily="34" charset="0"/>
                          <a:cs typeface="Calibri" pitchFamily="34" charset="0"/>
                        </a:rPr>
                        <a:t>%</a:t>
                      </a:r>
                      <a:endParaRPr lang="en-US" sz="2200" dirty="0">
                        <a:latin typeface="Calibri" pitchFamily="34" charset="0"/>
                        <a:cs typeface="Calibri" pitchFamily="34" charset="0"/>
                      </a:endParaRPr>
                    </a:p>
                  </a:txBody>
                  <a:tcPr anchor="ctr"/>
                </a:tc>
                <a:tc>
                  <a:txBody>
                    <a:bodyPr/>
                    <a:lstStyle/>
                    <a:p>
                      <a:pPr algn="ctr"/>
                      <a:r>
                        <a:rPr lang="en-US" sz="2200" dirty="0" smtClean="0">
                          <a:latin typeface="Calibri" pitchFamily="34" charset="0"/>
                          <a:cs typeface="Calibri" pitchFamily="34" charset="0"/>
                        </a:rPr>
                        <a:t>$87,640</a:t>
                      </a:r>
                      <a:endParaRPr lang="en-US" sz="2200" dirty="0">
                        <a:latin typeface="Calibri" pitchFamily="34" charset="0"/>
                        <a:cs typeface="Calibri" pitchFamily="34" charset="0"/>
                      </a:endParaRPr>
                    </a:p>
                  </a:txBody>
                  <a:tcPr anchor="ctr"/>
                </a:tc>
              </a:tr>
              <a:tr h="583896">
                <a:tc>
                  <a:txBody>
                    <a:bodyPr/>
                    <a:lstStyle/>
                    <a:p>
                      <a:r>
                        <a:rPr lang="en-US" sz="2200" b="0" dirty="0" smtClean="0">
                          <a:latin typeface="Calibri" pitchFamily="34" charset="0"/>
                          <a:cs typeface="Calibri" pitchFamily="34" charset="0"/>
                        </a:rPr>
                        <a:t>Civil</a:t>
                      </a:r>
                      <a:r>
                        <a:rPr lang="en-US" sz="2200" b="0" baseline="0" dirty="0" smtClean="0">
                          <a:latin typeface="Calibri" pitchFamily="34" charset="0"/>
                          <a:cs typeface="Calibri" pitchFamily="34" charset="0"/>
                        </a:rPr>
                        <a:t> Engineers</a:t>
                      </a:r>
                      <a:endParaRPr lang="en-US" sz="2200" b="0" dirty="0">
                        <a:latin typeface="Calibri" pitchFamily="34" charset="0"/>
                        <a:cs typeface="Calibri" pitchFamily="34" charset="0"/>
                      </a:endParaRPr>
                    </a:p>
                  </a:txBody>
                  <a:tcPr anchor="ctr">
                    <a:solidFill>
                      <a:schemeClr val="accent5"/>
                    </a:solidFill>
                  </a:tcPr>
                </a:tc>
                <a:tc>
                  <a:txBody>
                    <a:bodyPr/>
                    <a:lstStyle/>
                    <a:p>
                      <a:pPr algn="ctr"/>
                      <a:r>
                        <a:rPr lang="en-US" sz="2200" dirty="0" smtClean="0">
                          <a:latin typeface="Calibri" pitchFamily="34" charset="0"/>
                          <a:cs typeface="Calibri" pitchFamily="34" charset="0"/>
                        </a:rPr>
                        <a:t>262,800</a:t>
                      </a:r>
                      <a:endParaRPr lang="en-US" sz="2200" dirty="0">
                        <a:latin typeface="Calibri" pitchFamily="34" charset="0"/>
                        <a:cs typeface="Calibri" pitchFamily="34" charset="0"/>
                      </a:endParaRPr>
                    </a:p>
                  </a:txBody>
                  <a:tcPr anchor="ctr">
                    <a:solidFill>
                      <a:schemeClr val="accent5"/>
                    </a:solidFill>
                  </a:tcPr>
                </a:tc>
                <a:tc>
                  <a:txBody>
                    <a:bodyPr/>
                    <a:lstStyle/>
                    <a:p>
                      <a:pPr algn="ctr"/>
                      <a:r>
                        <a:rPr lang="en-US" sz="2200" dirty="0" smtClean="0">
                          <a:latin typeface="Calibri" pitchFamily="34" charset="0"/>
                          <a:cs typeface="Calibri" pitchFamily="34" charset="0"/>
                        </a:rPr>
                        <a:t>19</a:t>
                      </a:r>
                      <a:r>
                        <a:rPr lang="en-US" sz="2200" b="1" dirty="0" smtClean="0">
                          <a:latin typeface="Calibri" pitchFamily="34" charset="0"/>
                          <a:cs typeface="Calibri" pitchFamily="34" charset="0"/>
                        </a:rPr>
                        <a:t>%</a:t>
                      </a:r>
                      <a:endParaRPr lang="en-US" sz="2200" dirty="0">
                        <a:latin typeface="Calibri" pitchFamily="34" charset="0"/>
                        <a:cs typeface="Calibri" pitchFamily="34" charset="0"/>
                      </a:endParaRPr>
                    </a:p>
                  </a:txBody>
                  <a:tcPr anchor="ctr">
                    <a:solidFill>
                      <a:schemeClr val="accent5"/>
                    </a:solidFill>
                  </a:tcPr>
                </a:tc>
                <a:tc>
                  <a:txBody>
                    <a:bodyPr/>
                    <a:lstStyle/>
                    <a:p>
                      <a:pPr algn="ctr"/>
                      <a:r>
                        <a:rPr lang="en-US" sz="2200" dirty="0" smtClean="0">
                          <a:latin typeface="Calibri" pitchFamily="34" charset="0"/>
                          <a:cs typeface="Calibri" pitchFamily="34" charset="0"/>
                        </a:rPr>
                        <a:t>$82,710</a:t>
                      </a:r>
                      <a:endParaRPr lang="en-US" sz="2200" dirty="0">
                        <a:latin typeface="Calibri" pitchFamily="34" charset="0"/>
                        <a:cs typeface="Calibri" pitchFamily="34" charset="0"/>
                      </a:endParaRPr>
                    </a:p>
                  </a:txBody>
                  <a:tcPr anchor="ctr">
                    <a:solidFill>
                      <a:schemeClr val="accent5"/>
                    </a:solidFill>
                  </a:tcPr>
                </a:tc>
              </a:tr>
              <a:tr h="583896">
                <a:tc>
                  <a:txBody>
                    <a:bodyPr/>
                    <a:lstStyle/>
                    <a:p>
                      <a:pPr algn="l" fontAlgn="b"/>
                      <a:r>
                        <a:rPr lang="en-US" sz="2200" b="1" u="none" strike="noStrike" dirty="0" smtClean="0">
                          <a:effectLst/>
                          <a:latin typeface="Calibri" pitchFamily="34" charset="0"/>
                          <a:cs typeface="Calibri" pitchFamily="34" charset="0"/>
                        </a:rPr>
                        <a:t>Database Administrators</a:t>
                      </a:r>
                      <a:endParaRPr lang="en-US" sz="2200" b="1" i="0" u="none" strike="noStrike" dirty="0">
                        <a:solidFill>
                          <a:srgbClr val="000000"/>
                        </a:solidFill>
                        <a:effectLst/>
                        <a:latin typeface="Calibri" pitchFamily="34" charset="0"/>
                        <a:cs typeface="Calibri" pitchFamily="34" charset="0"/>
                      </a:endParaRPr>
                    </a:p>
                  </a:txBody>
                  <a:tcPr anchor="ctr">
                    <a:solidFill>
                      <a:srgbClr val="FFFF00"/>
                    </a:solidFill>
                  </a:tcPr>
                </a:tc>
                <a:tc>
                  <a:txBody>
                    <a:bodyPr/>
                    <a:lstStyle/>
                    <a:p>
                      <a:pPr algn="ctr"/>
                      <a:r>
                        <a:rPr lang="en-US" sz="2200" b="1" dirty="0" smtClean="0">
                          <a:latin typeface="Calibri" pitchFamily="34" charset="0"/>
                          <a:cs typeface="Calibri" pitchFamily="34" charset="0"/>
                        </a:rPr>
                        <a:t>110,800</a:t>
                      </a:r>
                      <a:endParaRPr lang="en-US" sz="2200" b="1" dirty="0">
                        <a:latin typeface="Calibri" pitchFamily="34" charset="0"/>
                        <a:cs typeface="Calibri" pitchFamily="34" charset="0"/>
                      </a:endParaRPr>
                    </a:p>
                  </a:txBody>
                  <a:tcPr anchor="ctr">
                    <a:solidFill>
                      <a:srgbClr val="FFFF00"/>
                    </a:solidFill>
                  </a:tcPr>
                </a:tc>
                <a:tc>
                  <a:txBody>
                    <a:bodyPr/>
                    <a:lstStyle/>
                    <a:p>
                      <a:pPr algn="ctr"/>
                      <a:r>
                        <a:rPr lang="en-US" sz="2200" b="1" dirty="0" smtClean="0">
                          <a:latin typeface="Calibri" pitchFamily="34" charset="0"/>
                          <a:cs typeface="Calibri" pitchFamily="34" charset="0"/>
                        </a:rPr>
                        <a:t>31%</a:t>
                      </a:r>
                      <a:endParaRPr lang="en-US" sz="2200" b="1" dirty="0">
                        <a:latin typeface="Calibri" pitchFamily="34" charset="0"/>
                        <a:cs typeface="Calibri" pitchFamily="34" charset="0"/>
                      </a:endParaRPr>
                    </a:p>
                  </a:txBody>
                  <a:tcPr anchor="ctr">
                    <a:solidFill>
                      <a:srgbClr val="FFFF00"/>
                    </a:solidFill>
                  </a:tcPr>
                </a:tc>
                <a:tc>
                  <a:txBody>
                    <a:bodyPr/>
                    <a:lstStyle/>
                    <a:p>
                      <a:pPr algn="ctr"/>
                      <a:r>
                        <a:rPr lang="en-US" sz="2200" b="1" dirty="0" smtClean="0">
                          <a:latin typeface="Calibri" pitchFamily="34" charset="0"/>
                          <a:cs typeface="Calibri" pitchFamily="34" charset="0"/>
                        </a:rPr>
                        <a:t>$77,350</a:t>
                      </a:r>
                      <a:endParaRPr lang="en-US" sz="2200" b="1" dirty="0">
                        <a:latin typeface="Calibri" pitchFamily="34" charset="0"/>
                        <a:cs typeface="Calibri" pitchFamily="34" charset="0"/>
                      </a:endParaRPr>
                    </a:p>
                  </a:txBody>
                  <a:tcPr anchor="ctr">
                    <a:solidFill>
                      <a:srgbClr val="FFFF00"/>
                    </a:solidFill>
                  </a:tcPr>
                </a:tc>
              </a:tr>
              <a:tr h="583896">
                <a:tc>
                  <a:txBody>
                    <a:bodyPr/>
                    <a:lstStyle/>
                    <a:p>
                      <a:r>
                        <a:rPr lang="en-US" sz="2200" b="0" dirty="0" smtClean="0">
                          <a:latin typeface="Calibri" pitchFamily="34" charset="0"/>
                          <a:cs typeface="Calibri" pitchFamily="34" charset="0"/>
                        </a:rPr>
                        <a:t>Environmental</a:t>
                      </a:r>
                      <a:r>
                        <a:rPr lang="en-US" sz="2200" b="0" baseline="0" dirty="0" smtClean="0">
                          <a:latin typeface="Calibri" pitchFamily="34" charset="0"/>
                          <a:cs typeface="Calibri" pitchFamily="34" charset="0"/>
                        </a:rPr>
                        <a:t> Scientists</a:t>
                      </a:r>
                      <a:endParaRPr lang="en-US" sz="2200" b="0" dirty="0">
                        <a:latin typeface="Calibri" pitchFamily="34" charset="0"/>
                        <a:cs typeface="Calibri" pitchFamily="34" charset="0"/>
                      </a:endParaRPr>
                    </a:p>
                  </a:txBody>
                  <a:tcPr anchor="ctr">
                    <a:solidFill>
                      <a:schemeClr val="accent5"/>
                    </a:solidFill>
                  </a:tcPr>
                </a:tc>
                <a:tc>
                  <a:txBody>
                    <a:bodyPr/>
                    <a:lstStyle/>
                    <a:p>
                      <a:pPr algn="ctr"/>
                      <a:r>
                        <a:rPr lang="en-US" sz="2200" b="0" dirty="0" smtClean="0">
                          <a:latin typeface="Calibri" pitchFamily="34" charset="0"/>
                          <a:cs typeface="Calibri" pitchFamily="34" charset="0"/>
                        </a:rPr>
                        <a:t>89,400</a:t>
                      </a:r>
                      <a:endParaRPr lang="en-US" sz="2200" b="0" dirty="0">
                        <a:latin typeface="Calibri" pitchFamily="34" charset="0"/>
                        <a:cs typeface="Calibri" pitchFamily="34" charset="0"/>
                      </a:endParaRPr>
                    </a:p>
                  </a:txBody>
                  <a:tcPr anchor="ctr">
                    <a:solidFill>
                      <a:schemeClr val="accent5"/>
                    </a:solidFill>
                  </a:tcPr>
                </a:tc>
                <a:tc>
                  <a:txBody>
                    <a:bodyPr/>
                    <a:lstStyle/>
                    <a:p>
                      <a:pPr algn="ctr"/>
                      <a:r>
                        <a:rPr lang="en-US" sz="2200" b="0" dirty="0" smtClean="0">
                          <a:latin typeface="Calibri" pitchFamily="34" charset="0"/>
                          <a:cs typeface="Calibri" pitchFamily="34" charset="0"/>
                        </a:rPr>
                        <a:t>19</a:t>
                      </a:r>
                      <a:r>
                        <a:rPr lang="en-US" sz="2200" b="1" dirty="0" smtClean="0">
                          <a:latin typeface="Calibri" pitchFamily="34" charset="0"/>
                          <a:cs typeface="Calibri" pitchFamily="34" charset="0"/>
                        </a:rPr>
                        <a:t>%</a:t>
                      </a:r>
                      <a:endParaRPr lang="en-US" sz="2200" b="0" dirty="0">
                        <a:latin typeface="Calibri" pitchFamily="34" charset="0"/>
                        <a:cs typeface="Calibri" pitchFamily="34" charset="0"/>
                      </a:endParaRPr>
                    </a:p>
                  </a:txBody>
                  <a:tcPr anchor="ctr">
                    <a:solidFill>
                      <a:schemeClr val="accent5"/>
                    </a:solidFill>
                  </a:tcPr>
                </a:tc>
                <a:tc>
                  <a:txBody>
                    <a:bodyPr/>
                    <a:lstStyle/>
                    <a:p>
                      <a:pPr algn="ctr"/>
                      <a:r>
                        <a:rPr lang="en-US" sz="2200" b="0" dirty="0" smtClean="0">
                          <a:latin typeface="Calibri" pitchFamily="34" charset="0"/>
                          <a:cs typeface="Calibri" pitchFamily="34" charset="0"/>
                        </a:rPr>
                        <a:t>$68,810</a:t>
                      </a:r>
                      <a:endParaRPr lang="en-US" sz="2200" b="0" dirty="0">
                        <a:latin typeface="Calibri" pitchFamily="34" charset="0"/>
                        <a:cs typeface="Calibri" pitchFamily="34" charset="0"/>
                      </a:endParaRPr>
                    </a:p>
                  </a:txBody>
                  <a:tcPr anchor="ctr">
                    <a:solidFill>
                      <a:schemeClr val="accent5"/>
                    </a:solidFill>
                  </a:tcPr>
                </a:tc>
              </a:tr>
              <a:tr h="583896">
                <a:tc>
                  <a:txBody>
                    <a:bodyPr/>
                    <a:lstStyle/>
                    <a:p>
                      <a:r>
                        <a:rPr lang="en-US" sz="2200" b="0" dirty="0" smtClean="0">
                          <a:latin typeface="Calibri" pitchFamily="34" charset="0"/>
                          <a:cs typeface="Calibri" pitchFamily="34" charset="0"/>
                        </a:rPr>
                        <a:t>Chemists</a:t>
                      </a:r>
                      <a:endParaRPr lang="en-US" sz="2200" b="0" dirty="0">
                        <a:latin typeface="Calibri" pitchFamily="34" charset="0"/>
                        <a:cs typeface="Calibri" pitchFamily="34" charset="0"/>
                      </a:endParaRPr>
                    </a:p>
                  </a:txBody>
                  <a:tcPr anchor="ctr"/>
                </a:tc>
                <a:tc>
                  <a:txBody>
                    <a:bodyPr/>
                    <a:lstStyle/>
                    <a:p>
                      <a:pPr algn="ctr"/>
                      <a:r>
                        <a:rPr lang="en-US" sz="2200" dirty="0" smtClean="0">
                          <a:latin typeface="Calibri" pitchFamily="34" charset="0"/>
                          <a:cs typeface="Calibri" pitchFamily="34" charset="0"/>
                        </a:rPr>
                        <a:t>82,200</a:t>
                      </a:r>
                      <a:endParaRPr lang="en-US" sz="2200" dirty="0">
                        <a:latin typeface="Calibri" pitchFamily="34" charset="0"/>
                        <a:cs typeface="Calibri" pitchFamily="34" charset="0"/>
                      </a:endParaRPr>
                    </a:p>
                  </a:txBody>
                  <a:tcPr anchor="ctr"/>
                </a:tc>
                <a:tc>
                  <a:txBody>
                    <a:bodyPr/>
                    <a:lstStyle/>
                    <a:p>
                      <a:pPr algn="ctr"/>
                      <a:r>
                        <a:rPr lang="en-US" sz="2200" dirty="0" smtClean="0">
                          <a:latin typeface="Calibri" pitchFamily="34" charset="0"/>
                          <a:cs typeface="Calibri" pitchFamily="34" charset="0"/>
                        </a:rPr>
                        <a:t>4</a:t>
                      </a:r>
                      <a:r>
                        <a:rPr lang="en-US" sz="2200" b="1" dirty="0" smtClean="0">
                          <a:latin typeface="Calibri" pitchFamily="34" charset="0"/>
                          <a:cs typeface="Calibri" pitchFamily="34" charset="0"/>
                        </a:rPr>
                        <a:t>%</a:t>
                      </a:r>
                      <a:endParaRPr lang="en-US" sz="2200" dirty="0">
                        <a:latin typeface="Calibri" pitchFamily="34" charset="0"/>
                        <a:cs typeface="Calibri" pitchFamily="34" charset="0"/>
                      </a:endParaRPr>
                    </a:p>
                  </a:txBody>
                  <a:tcPr anchor="ctr"/>
                </a:tc>
                <a:tc>
                  <a:txBody>
                    <a:bodyPr/>
                    <a:lstStyle/>
                    <a:p>
                      <a:pPr algn="ctr"/>
                      <a:r>
                        <a:rPr lang="en-US" sz="2200" dirty="0" smtClean="0">
                          <a:latin typeface="Calibri" pitchFamily="34" charset="0"/>
                          <a:cs typeface="Calibri" pitchFamily="34" charset="0"/>
                        </a:rPr>
                        <a:t>$74,780</a:t>
                      </a:r>
                      <a:endParaRPr lang="en-US" sz="2200" dirty="0">
                        <a:latin typeface="Calibri" pitchFamily="34" charset="0"/>
                        <a:cs typeface="Calibri" pitchFamily="34" charset="0"/>
                      </a:endParaRPr>
                    </a:p>
                  </a:txBody>
                  <a:tcPr anchor="ctr"/>
                </a:tc>
              </a:tr>
              <a:tr h="583896">
                <a:tc>
                  <a:txBody>
                    <a:bodyPr/>
                    <a:lstStyle/>
                    <a:p>
                      <a:pPr algn="l" fontAlgn="ctr"/>
                      <a:r>
                        <a:rPr lang="en-US" sz="2000" b="0" dirty="0" smtClean="0">
                          <a:latin typeface="Calibri" pitchFamily="34" charset="0"/>
                          <a:cs typeface="Calibri" pitchFamily="34" charset="0"/>
                        </a:rPr>
                        <a:t> </a:t>
                      </a:r>
                      <a:r>
                        <a:rPr lang="en-US" sz="2000" u="none" strike="noStrike" dirty="0" smtClean="0">
                          <a:effectLst/>
                        </a:rPr>
                        <a:t>Anthropologists and Archeologists</a:t>
                      </a:r>
                      <a:endParaRPr lang="en-US" sz="2000" b="0" i="0" u="none" strike="noStrike" dirty="0">
                        <a:solidFill>
                          <a:srgbClr val="000000"/>
                        </a:solidFill>
                        <a:effectLst/>
                        <a:latin typeface="Calibri"/>
                      </a:endParaRPr>
                    </a:p>
                  </a:txBody>
                  <a:tcPr anchor="ctr">
                    <a:solidFill>
                      <a:schemeClr val="accent5"/>
                    </a:solidFill>
                  </a:tcPr>
                </a:tc>
                <a:tc>
                  <a:txBody>
                    <a:bodyPr/>
                    <a:lstStyle/>
                    <a:p>
                      <a:pPr algn="ctr"/>
                      <a:r>
                        <a:rPr lang="en-US" sz="2000" dirty="0" smtClean="0">
                          <a:latin typeface="Calibri" pitchFamily="34" charset="0"/>
                          <a:cs typeface="Calibri" pitchFamily="34" charset="0"/>
                        </a:rPr>
                        <a:t>6,100</a:t>
                      </a:r>
                      <a:endParaRPr lang="en-US" sz="2000" dirty="0">
                        <a:latin typeface="Calibri" pitchFamily="34" charset="0"/>
                        <a:cs typeface="Calibri" pitchFamily="34" charset="0"/>
                      </a:endParaRPr>
                    </a:p>
                  </a:txBody>
                  <a:tcPr anchor="ctr">
                    <a:solidFill>
                      <a:schemeClr val="accent5"/>
                    </a:solidFill>
                  </a:tcPr>
                </a:tc>
                <a:tc>
                  <a:txBody>
                    <a:bodyPr/>
                    <a:lstStyle/>
                    <a:p>
                      <a:pPr algn="ctr"/>
                      <a:r>
                        <a:rPr lang="en-US" sz="2000" dirty="0" smtClean="0">
                          <a:latin typeface="Calibri" pitchFamily="34" charset="0"/>
                          <a:cs typeface="Calibri" pitchFamily="34" charset="0"/>
                        </a:rPr>
                        <a:t>21</a:t>
                      </a:r>
                      <a:r>
                        <a:rPr lang="en-US" sz="2000" b="1" dirty="0" smtClean="0">
                          <a:latin typeface="Calibri" pitchFamily="34" charset="0"/>
                          <a:cs typeface="Calibri" pitchFamily="34" charset="0"/>
                        </a:rPr>
                        <a:t>%</a:t>
                      </a:r>
                      <a:endParaRPr lang="en-US" sz="2000" dirty="0">
                        <a:latin typeface="Calibri" pitchFamily="34" charset="0"/>
                        <a:cs typeface="Calibri" pitchFamily="34" charset="0"/>
                      </a:endParaRPr>
                    </a:p>
                  </a:txBody>
                  <a:tcPr anchor="ctr">
                    <a:solidFill>
                      <a:schemeClr val="accent5"/>
                    </a:solidFill>
                  </a:tcPr>
                </a:tc>
                <a:tc>
                  <a:txBody>
                    <a:bodyPr/>
                    <a:lstStyle/>
                    <a:p>
                      <a:pPr algn="ctr"/>
                      <a:r>
                        <a:rPr lang="en-US" sz="2000" dirty="0" smtClean="0">
                          <a:latin typeface="Calibri" pitchFamily="34" charset="0"/>
                          <a:cs typeface="Calibri" pitchFamily="34" charset="0"/>
                        </a:rPr>
                        <a:t>$59,040</a:t>
                      </a:r>
                      <a:endParaRPr lang="en-US" sz="2000" dirty="0">
                        <a:latin typeface="Calibri" pitchFamily="34" charset="0"/>
                        <a:cs typeface="Calibri" pitchFamily="34" charset="0"/>
                      </a:endParaRPr>
                    </a:p>
                  </a:txBody>
                  <a:tcPr anchor="ctr">
                    <a:solidFill>
                      <a:schemeClr val="accent5"/>
                    </a:solidFill>
                  </a:tcPr>
                </a:tc>
              </a:tr>
            </a:tbl>
          </a:graphicData>
        </a:graphic>
      </p:graphicFrame>
      <p:sp>
        <p:nvSpPr>
          <p:cNvPr id="5" name="TextBox 4"/>
          <p:cNvSpPr txBox="1"/>
          <p:nvPr/>
        </p:nvSpPr>
        <p:spPr>
          <a:xfrm>
            <a:off x="3683000" y="8686800"/>
            <a:ext cx="8839200" cy="600164"/>
          </a:xfrm>
          <a:prstGeom prst="rect">
            <a:avLst/>
          </a:prstGeom>
          <a:noFill/>
        </p:spPr>
        <p:txBody>
          <a:bodyPr wrap="square" rtlCol="0">
            <a:spAutoFit/>
          </a:bodyPr>
          <a:lstStyle/>
          <a:p>
            <a:r>
              <a:rPr lang="en-US" sz="1100" dirty="0" smtClean="0"/>
              <a:t>Sources: Jobs data </a:t>
            </a:r>
            <a:r>
              <a:rPr lang="en-US" sz="1100" dirty="0"/>
              <a:t>are from the Bureau of Labor Statistics (BLS), Employment Projections 2010-2020, available at </a:t>
            </a:r>
            <a:r>
              <a:rPr lang="en-US" sz="1100" dirty="0">
                <a:hlinkClick r:id="rId3"/>
              </a:rPr>
              <a:t>http://www.bls.gov/emp/</a:t>
            </a:r>
            <a:r>
              <a:rPr lang="en-US" sz="1100" dirty="0"/>
              <a:t>. </a:t>
            </a:r>
            <a:r>
              <a:rPr lang="en-US" sz="1100" dirty="0" smtClean="0"/>
              <a:t>Salary </a:t>
            </a:r>
            <a:r>
              <a:rPr lang="en-US" sz="1100" dirty="0"/>
              <a:t>data are from BLS Occupational Employment Statistics, May 2011, available at </a:t>
            </a:r>
            <a:r>
              <a:rPr lang="en-US" sz="1100" dirty="0">
                <a:hlinkClick r:id="rId4"/>
              </a:rPr>
              <a:t>http://www.bls.gov/oes/current/oes_nat.htm</a:t>
            </a:r>
            <a:r>
              <a:rPr lang="en-US" sz="1100" dirty="0"/>
              <a:t>. </a:t>
            </a:r>
            <a:endParaRPr lang="en-US" sz="1100" dirty="0" smtClean="0"/>
          </a:p>
          <a:p>
            <a:r>
              <a:rPr lang="en-US" sz="1100" dirty="0" smtClean="0"/>
              <a:t>STEM </a:t>
            </a:r>
            <a:r>
              <a:rPr lang="en-US" sz="1100" dirty="0"/>
              <a:t>is defined here to include non-medical </a:t>
            </a:r>
            <a:r>
              <a:rPr lang="en-US" sz="1100" dirty="0" smtClean="0"/>
              <a:t>occupations.</a:t>
            </a:r>
            <a:endParaRPr lang="en-US" sz="1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002356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Rectangle 1"/>
          <p:cNvSpPr>
            <a:spLocks/>
          </p:cNvSpPr>
          <p:nvPr/>
        </p:nvSpPr>
        <p:spPr bwMode="auto">
          <a:xfrm>
            <a:off x="558800" y="4038600"/>
            <a:ext cx="11074400" cy="2184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chemeClr val="tx1"/>
                </a:solidFill>
                <a:miter lim="800000"/>
                <a:headEnd type="none" w="med" len="med"/>
                <a:tailEnd type="none" w="med" len="med"/>
              </a14:hiddenLine>
            </a:ext>
          </a:extLst>
        </p:spPr>
        <p:txBody>
          <a:bodyPr lIns="0" tIns="0" rIns="57799" bIns="0" anchor="ctr"/>
          <a:lstStyle/>
          <a:p>
            <a:pPr marL="57150"/>
            <a:r>
              <a:rPr lang="en-US" sz="6200" b="1" cap="small" dirty="0" smtClean="0">
                <a:solidFill>
                  <a:schemeClr val="tx1"/>
                </a:solidFill>
                <a:latin typeface="Calibri" pitchFamily="34" charset="0"/>
                <a:ea typeface="Palatino" charset="0"/>
                <a:cs typeface="Calibri" pitchFamily="34" charset="0"/>
                <a:sym typeface="Palatino" charset="0"/>
              </a:rPr>
              <a:t>Pipeline of Talent in Computing</a:t>
            </a:r>
          </a:p>
        </p:txBody>
      </p:sp>
      <p:cxnSp>
        <p:nvCxnSpPr>
          <p:cNvPr id="4" name="Straight Connector 3"/>
          <p:cNvCxnSpPr/>
          <p:nvPr/>
        </p:nvCxnSpPr>
        <p:spPr bwMode="auto">
          <a:xfrm>
            <a:off x="635000" y="6019800"/>
            <a:ext cx="9448800" cy="1588"/>
          </a:xfrm>
          <a:prstGeom prst="line">
            <a:avLst/>
          </a:prstGeom>
          <a:solidFill>
            <a:srgbClr val="BBE0E3"/>
          </a:solidFill>
          <a:ln w="508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503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145464" y="8643100"/>
            <a:ext cx="6377190" cy="430887"/>
          </a:xfrm>
          <a:prstGeom prst="rect">
            <a:avLst/>
          </a:prstGeom>
          <a:noFill/>
        </p:spPr>
        <p:txBody>
          <a:bodyPr wrap="square" rtlCol="0">
            <a:spAutoFit/>
          </a:bodyPr>
          <a:lstStyle/>
          <a:p>
            <a:r>
              <a:rPr lang="en-US" sz="1100" dirty="0" smtClean="0"/>
              <a:t>Source: National Science Foundation</a:t>
            </a:r>
            <a:r>
              <a:rPr lang="en-US" sz="1100" dirty="0"/>
              <a:t>, </a:t>
            </a:r>
            <a:r>
              <a:rPr lang="en-US" sz="1100" dirty="0" smtClean="0"/>
              <a:t>Science </a:t>
            </a:r>
            <a:r>
              <a:rPr lang="en-US" sz="1100" dirty="0"/>
              <a:t>and Engineering </a:t>
            </a:r>
            <a:r>
              <a:rPr lang="en-US" sz="1100" dirty="0" smtClean="0"/>
              <a:t>Indicators 2012 and various years,  available at </a:t>
            </a:r>
            <a:r>
              <a:rPr lang="en-US" sz="1100" dirty="0" smtClean="0">
                <a:hlinkClick r:id="rId3"/>
              </a:rPr>
              <a:t>http</a:t>
            </a:r>
            <a:r>
              <a:rPr lang="en-US" sz="1100" dirty="0">
                <a:hlinkClick r:id="rId3"/>
              </a:rPr>
              <a:t>://www.nsf.gov/statistics/seind12</a:t>
            </a:r>
            <a:r>
              <a:rPr lang="en-US" sz="1100" dirty="0" smtClean="0">
                <a:hlinkClick r:id="rId3"/>
              </a:rPr>
              <a:t>/</a:t>
            </a:r>
            <a:r>
              <a:rPr lang="en-US" sz="1100" dirty="0" smtClean="0"/>
              <a:t>. Data are not available from 1999.</a:t>
            </a:r>
            <a:endParaRPr lang="en-US" sz="1100" dirty="0"/>
          </a:p>
        </p:txBody>
      </p:sp>
      <p:pic>
        <p:nvPicPr>
          <p:cNvPr id="6" name="Picture 5"/>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2600" y="0"/>
            <a:ext cx="12522200" cy="8457060"/>
          </a:xfrm>
          <a:prstGeom prst="rect">
            <a:avLst/>
          </a:prstGeom>
        </p:spPr>
      </p:pic>
      <p:sp>
        <p:nvSpPr>
          <p:cNvPr id="7" name="Title 1"/>
          <p:cNvSpPr>
            <a:spLocks noGrp="1"/>
          </p:cNvSpPr>
          <p:nvPr>
            <p:ph type="title"/>
          </p:nvPr>
        </p:nvSpPr>
        <p:spPr>
          <a:xfrm>
            <a:off x="688685" y="-131619"/>
            <a:ext cx="11595100" cy="1698625"/>
          </a:xfrm>
        </p:spPr>
        <p:txBody>
          <a:bodyPr/>
          <a:lstStyle/>
          <a:p>
            <a:r>
              <a:rPr lang="en-US" sz="4400" dirty="0" smtClean="0">
                <a:latin typeface="Calibri" pitchFamily="34" charset="0"/>
                <a:cs typeface="Calibri" pitchFamily="34" charset="0"/>
              </a:rPr>
              <a:t>Higher Education Pipeline in Computing</a:t>
            </a:r>
            <a:endParaRPr lang="en-US" sz="4400" dirty="0">
              <a:latin typeface="Calibri" pitchFamily="34" charset="0"/>
              <a:cs typeface="Calibri"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3175895"/>
      </p:ext>
    </p:extLst>
  </p:cSld>
  <p:clrMapOvr>
    <a:masterClrMapping/>
  </p:clrMapOv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1"/>
          <p:cNvSpPr>
            <a:spLocks noGrp="1"/>
          </p:cNvSpPr>
          <p:nvPr>
            <p:ph type="title"/>
          </p:nvPr>
        </p:nvSpPr>
        <p:spPr>
          <a:xfrm>
            <a:off x="704851" y="24882"/>
            <a:ext cx="11595100" cy="1698625"/>
          </a:xfrm>
        </p:spPr>
        <p:txBody>
          <a:bodyPr/>
          <a:lstStyle/>
          <a:p>
            <a:r>
              <a:rPr lang="en-US" sz="4400" dirty="0" smtClean="0">
                <a:latin typeface="Calibri" pitchFamily="34" charset="0"/>
                <a:cs typeface="Calibri" pitchFamily="34" charset="0"/>
              </a:rPr>
              <a:t>Higher Education Pipeline in Computing</a:t>
            </a:r>
            <a:br>
              <a:rPr lang="en-US" sz="4400" dirty="0" smtClean="0">
                <a:latin typeface="Calibri" pitchFamily="34" charset="0"/>
                <a:cs typeface="Calibri" pitchFamily="34" charset="0"/>
              </a:rPr>
            </a:br>
            <a:r>
              <a:rPr lang="en-US" sz="2800" dirty="0" smtClean="0"/>
              <a:t>CRA Taulbee Survey Results</a:t>
            </a:r>
            <a:endParaRPr lang="en-US" sz="2800" dirty="0"/>
          </a:p>
        </p:txBody>
      </p:sp>
      <p:sp>
        <p:nvSpPr>
          <p:cNvPr id="4" name="TextBox 3"/>
          <p:cNvSpPr txBox="1"/>
          <p:nvPr/>
        </p:nvSpPr>
        <p:spPr>
          <a:xfrm>
            <a:off x="4760531" y="8643100"/>
            <a:ext cx="7772400" cy="769441"/>
          </a:xfrm>
          <a:prstGeom prst="rect">
            <a:avLst/>
          </a:prstGeom>
          <a:noFill/>
        </p:spPr>
        <p:txBody>
          <a:bodyPr wrap="square" rtlCol="0">
            <a:spAutoFit/>
          </a:bodyPr>
          <a:lstStyle/>
          <a:p>
            <a:r>
              <a:rPr lang="en-US" sz="1100" dirty="0" smtClean="0"/>
              <a:t>Source: Computing Research Association, Taulbee Survey 2010-2011</a:t>
            </a:r>
            <a:r>
              <a:rPr lang="en-US" sz="1100" dirty="0"/>
              <a:t>, available at </a:t>
            </a:r>
            <a:r>
              <a:rPr lang="en-US" sz="1100" dirty="0">
                <a:hlinkClick r:id="rId3"/>
              </a:rPr>
              <a:t>http://</a:t>
            </a:r>
            <a:r>
              <a:rPr lang="en-US" sz="1100" dirty="0" smtClean="0">
                <a:hlinkClick r:id="rId3"/>
              </a:rPr>
              <a:t>www.cra.org/resources/taulbee/</a:t>
            </a:r>
            <a:r>
              <a:rPr lang="en-US" sz="1100" dirty="0"/>
              <a:t> </a:t>
            </a:r>
            <a:r>
              <a:rPr lang="en-US" sz="1100" dirty="0" smtClean="0"/>
              <a:t>(providing voluntary responses from Ph.D.-granting universities on new enrollments and degrees awarded in their undergraduate CS/CE programs.</a:t>
            </a:r>
          </a:p>
          <a:p>
            <a:pPr algn="r"/>
            <a:r>
              <a:rPr lang="en-US" sz="1100" dirty="0" smtClean="0"/>
              <a:t> </a:t>
            </a:r>
            <a:endParaRPr lang="en-US" sz="1100" dirty="0"/>
          </a:p>
        </p:txBody>
      </p:sp>
      <p:pic>
        <p:nvPicPr>
          <p:cNvPr id="3" name="Picture 2"/>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46076" y="2046669"/>
            <a:ext cx="11786855" cy="6324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8000499"/>
      </p:ext>
    </p:extLst>
  </p:cSld>
  <p:clrMapOvr>
    <a:masterClrMapping/>
  </p:clrMapOv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4851" y="24882"/>
            <a:ext cx="11595100" cy="1698625"/>
          </a:xfrm>
        </p:spPr>
        <p:txBody>
          <a:bodyPr/>
          <a:lstStyle/>
          <a:p>
            <a:r>
              <a:rPr lang="en-US" sz="4400" dirty="0" smtClean="0">
                <a:latin typeface="Calibri" pitchFamily="34" charset="0"/>
                <a:cs typeface="Calibri" pitchFamily="34" charset="0"/>
              </a:rPr>
              <a:t>High School Advanced Placement</a:t>
            </a:r>
            <a:br>
              <a:rPr lang="en-US" sz="4400" dirty="0" smtClean="0">
                <a:latin typeface="Calibri" pitchFamily="34" charset="0"/>
                <a:cs typeface="Calibri" pitchFamily="34" charset="0"/>
              </a:rPr>
            </a:br>
            <a:r>
              <a:rPr lang="en-US" sz="2800" dirty="0" smtClean="0">
                <a:latin typeface="Calibri" pitchFamily="34" charset="0"/>
                <a:cs typeface="Calibri" pitchFamily="34" charset="0"/>
              </a:rPr>
              <a:t>Exams 2011</a:t>
            </a:r>
            <a:endParaRPr lang="en-US" sz="2800" dirty="0">
              <a:latin typeface="Calibri" pitchFamily="34" charset="0"/>
              <a:cs typeface="Calibri" pitchFamily="34" charset="0"/>
            </a:endParaRPr>
          </a:p>
        </p:txBody>
      </p:sp>
      <p:sp>
        <p:nvSpPr>
          <p:cNvPr id="11" name="Flowchart: Process 10"/>
          <p:cNvSpPr/>
          <p:nvPr/>
        </p:nvSpPr>
        <p:spPr bwMode="auto">
          <a:xfrm>
            <a:off x="11379200" y="7875091"/>
            <a:ext cx="1352550" cy="525959"/>
          </a:xfrm>
          <a:prstGeom prst="flowChartProcess">
            <a:avLst/>
          </a:prstGeom>
          <a:solidFill>
            <a:srgbClr val="FFFF00">
              <a:alpha val="23000"/>
            </a:srgbClr>
          </a:solid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endParaRPr>
          </a:p>
        </p:txBody>
      </p:sp>
      <p:grpSp>
        <p:nvGrpSpPr>
          <p:cNvPr id="4" name="Group 3"/>
          <p:cNvGrpSpPr/>
          <p:nvPr/>
        </p:nvGrpSpPr>
        <p:grpSpPr>
          <a:xfrm>
            <a:off x="1" y="1600200"/>
            <a:ext cx="13004800" cy="6850559"/>
            <a:chOff x="1" y="1973312"/>
            <a:chExt cx="13004800" cy="6477447"/>
          </a:xfrm>
        </p:grpSpPr>
        <p:pic>
          <p:nvPicPr>
            <p:cNvPr id="8" name="Picture 7"/>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3312"/>
              <a:ext cx="13004800" cy="6477447"/>
            </a:xfrm>
            <a:prstGeom prst="rect">
              <a:avLst/>
            </a:prstGeom>
          </p:spPr>
        </p:pic>
        <p:sp>
          <p:nvSpPr>
            <p:cNvPr id="3" name="Rounded Rectangle 2"/>
            <p:cNvSpPr/>
            <p:nvPr/>
          </p:nvSpPr>
          <p:spPr bwMode="auto">
            <a:xfrm>
              <a:off x="11303000" y="7844793"/>
              <a:ext cx="1524000" cy="556257"/>
            </a:xfrm>
            <a:prstGeom prst="roundRect">
              <a:avLst/>
            </a:prstGeom>
            <a:solidFill>
              <a:srgbClr val="FFFF00"/>
            </a:solid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sym typeface="Arial" charset="0"/>
                </a:rPr>
                <a:t>Computer Science</a:t>
              </a:r>
            </a:p>
          </p:txBody>
        </p:sp>
      </p:grpSp>
      <p:sp>
        <p:nvSpPr>
          <p:cNvPr id="9" name="TextBox 8"/>
          <p:cNvSpPr txBox="1"/>
          <p:nvPr/>
        </p:nvSpPr>
        <p:spPr>
          <a:xfrm>
            <a:off x="3993679" y="8596647"/>
            <a:ext cx="8458200" cy="600164"/>
          </a:xfrm>
          <a:prstGeom prst="rect">
            <a:avLst/>
          </a:prstGeom>
          <a:noFill/>
        </p:spPr>
        <p:txBody>
          <a:bodyPr wrap="square" rtlCol="0">
            <a:spAutoFit/>
          </a:bodyPr>
          <a:lstStyle/>
          <a:p>
            <a:pPr algn="just"/>
            <a:r>
              <a:rPr lang="en-US" sz="1100" dirty="0" smtClean="0"/>
              <a:t>Source: College Board, Advanced Placement (AP) Exam Data 2011, </a:t>
            </a:r>
            <a:r>
              <a:rPr lang="en-US" sz="1100" dirty="0"/>
              <a:t>available at </a:t>
            </a:r>
            <a:r>
              <a:rPr lang="en-US" sz="1100" dirty="0">
                <a:hlinkClick r:id="rId4"/>
              </a:rPr>
              <a:t>http://</a:t>
            </a:r>
            <a:r>
              <a:rPr lang="en-US" sz="1100" dirty="0" smtClean="0">
                <a:hlinkClick r:id="rId4"/>
              </a:rPr>
              <a:t>professionals.collegeboard.com/data-reports-research/ap/data</a:t>
            </a:r>
            <a:r>
              <a:rPr lang="en-US" sz="1100" dirty="0" smtClean="0"/>
              <a:t>. Calculus represents the combined data of Calculus AB and BC. Physics represents the combined data of Physics B,  C:Electricity </a:t>
            </a:r>
            <a:r>
              <a:rPr lang="en-US" sz="1100" dirty="0"/>
              <a:t>and Magnetism, </a:t>
            </a:r>
            <a:r>
              <a:rPr lang="en-US" sz="1100" dirty="0" smtClean="0"/>
              <a:t>and C:Mechanics. Computer Science represents combined data of Computer Science A and B.</a:t>
            </a:r>
            <a:endParaRPr lang="en-US" sz="1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77950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Rectangle 1"/>
          <p:cNvSpPr>
            <a:spLocks/>
          </p:cNvSpPr>
          <p:nvPr/>
        </p:nvSpPr>
        <p:spPr bwMode="auto">
          <a:xfrm>
            <a:off x="558800" y="4038600"/>
            <a:ext cx="11074400" cy="2184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chemeClr val="tx1"/>
                </a:solidFill>
                <a:miter lim="800000"/>
                <a:headEnd type="none" w="med" len="med"/>
                <a:tailEnd type="none" w="med" len="med"/>
              </a14:hiddenLine>
            </a:ext>
          </a:extLst>
        </p:spPr>
        <p:txBody>
          <a:bodyPr lIns="0" tIns="0" rIns="57799" bIns="0" anchor="ctr"/>
          <a:lstStyle/>
          <a:p>
            <a:pPr marL="57150"/>
            <a:r>
              <a:rPr lang="en-US" sz="6200" b="1" cap="small" dirty="0" smtClean="0">
                <a:solidFill>
                  <a:schemeClr val="tx1"/>
                </a:solidFill>
                <a:latin typeface="Calibri" pitchFamily="34" charset="0"/>
                <a:ea typeface="Palatino" charset="0"/>
                <a:cs typeface="Calibri" pitchFamily="34" charset="0"/>
                <a:sym typeface="Palatino" charset="0"/>
              </a:rPr>
              <a:t>Overview</a:t>
            </a:r>
          </a:p>
        </p:txBody>
      </p:sp>
      <p:cxnSp>
        <p:nvCxnSpPr>
          <p:cNvPr id="4" name="Straight Connector 3"/>
          <p:cNvCxnSpPr/>
          <p:nvPr/>
        </p:nvCxnSpPr>
        <p:spPr bwMode="auto">
          <a:xfrm>
            <a:off x="711200" y="5562600"/>
            <a:ext cx="9448800" cy="1588"/>
          </a:xfrm>
          <a:prstGeom prst="line">
            <a:avLst/>
          </a:prstGeom>
          <a:solidFill>
            <a:srgbClr val="BBE0E3"/>
          </a:solidFill>
          <a:ln w="508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50356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bwMode="auto">
          <a:xfrm>
            <a:off x="254000" y="7924800"/>
            <a:ext cx="4495800" cy="1600200"/>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11" name="Rectangle 10"/>
          <p:cNvSpPr/>
          <p:nvPr/>
        </p:nvSpPr>
        <p:spPr bwMode="auto">
          <a:xfrm>
            <a:off x="0" y="1143000"/>
            <a:ext cx="13004800" cy="7157975"/>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8" name="TextBox 7"/>
          <p:cNvSpPr txBox="1"/>
          <p:nvPr/>
        </p:nvSpPr>
        <p:spPr>
          <a:xfrm>
            <a:off x="3993679" y="8609526"/>
            <a:ext cx="8458200" cy="600164"/>
          </a:xfrm>
          <a:prstGeom prst="rect">
            <a:avLst/>
          </a:prstGeom>
          <a:noFill/>
        </p:spPr>
        <p:txBody>
          <a:bodyPr wrap="square" rtlCol="0">
            <a:spAutoFit/>
          </a:bodyPr>
          <a:lstStyle/>
          <a:p>
            <a:pPr algn="just"/>
            <a:r>
              <a:rPr lang="en-US" sz="1100" dirty="0" smtClean="0"/>
              <a:t>Source: College Board, Advanced Placement (AP) Exam Data 2011, </a:t>
            </a:r>
            <a:r>
              <a:rPr lang="en-US" sz="1100" dirty="0"/>
              <a:t>available at </a:t>
            </a:r>
            <a:r>
              <a:rPr lang="en-US" sz="1100" dirty="0">
                <a:hlinkClick r:id="rId3"/>
              </a:rPr>
              <a:t>http://</a:t>
            </a:r>
            <a:r>
              <a:rPr lang="en-US" sz="1100" dirty="0" smtClean="0">
                <a:hlinkClick r:id="rId3"/>
              </a:rPr>
              <a:t>professionals.collegeboard.com/data-reports-research/ap/data</a:t>
            </a:r>
            <a:r>
              <a:rPr lang="en-US" sz="1100" dirty="0" smtClean="0"/>
              <a:t>. Calculus represents the combined data of Calculus AB and BC. Physics represents the combined data of Physics B,  C:Electricity </a:t>
            </a:r>
            <a:r>
              <a:rPr lang="en-US" sz="1100" dirty="0"/>
              <a:t>and Magnetism, </a:t>
            </a:r>
            <a:r>
              <a:rPr lang="en-US" sz="1100" dirty="0" smtClean="0"/>
              <a:t>and C:Mechanics. Computer Science represents combined data of Computer Science A and B.</a:t>
            </a:r>
            <a:endParaRPr lang="en-US" sz="1100" dirty="0"/>
          </a:p>
        </p:txBody>
      </p:sp>
      <p:pic>
        <p:nvPicPr>
          <p:cNvPr id="10" name="Picture 9"/>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7826" y="1337655"/>
            <a:ext cx="12369148" cy="6882295"/>
          </a:xfrm>
          <a:prstGeom prst="rect">
            <a:avLst/>
          </a:prstGeom>
        </p:spPr>
      </p:pic>
      <p:sp>
        <p:nvSpPr>
          <p:cNvPr id="6" name="Title 1"/>
          <p:cNvSpPr txBox="1">
            <a:spLocks/>
          </p:cNvSpPr>
          <p:nvPr/>
        </p:nvSpPr>
        <p:spPr bwMode="auto">
          <a:xfrm>
            <a:off x="704850" y="0"/>
            <a:ext cx="11595100" cy="16986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vert="horz" wrap="square" lIns="0" tIns="0" rIns="57799" bIns="0" numCol="1" anchor="ctr" anchorCtr="0" compatLnSpc="1">
            <a:prstTxWarp prst="textNoShape">
              <a:avLst/>
            </a:prstTxWarp>
          </a:bodyPr>
          <a:lstStyle>
            <a:lvl1pPr marL="39688" indent="-39688" algn="ctr" rtl="0" eaLnBrk="0" fontAlgn="base" hangingPunct="0">
              <a:spcBef>
                <a:spcPct val="0"/>
              </a:spcBef>
              <a:spcAft>
                <a:spcPct val="0"/>
              </a:spcAft>
              <a:defRPr sz="4400" b="1">
                <a:solidFill>
                  <a:srgbClr val="0182AC"/>
                </a:solidFill>
                <a:latin typeface="Calibri" pitchFamily="34" charset="0"/>
                <a:ea typeface="+mj-ea"/>
                <a:cs typeface="Calibri" pitchFamily="34" charset="0"/>
                <a:sym typeface="Palatino" charset="0"/>
              </a:defRPr>
            </a:lvl1pPr>
            <a:lvl2pPr marL="39688" indent="-39688" algn="ctr" rtl="0" eaLnBrk="0" fontAlgn="base" hangingPunct="0">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2pPr>
            <a:lvl3pPr marL="39688" indent="-39688" algn="ctr" rtl="0" eaLnBrk="0" fontAlgn="base" hangingPunct="0">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3pPr>
            <a:lvl4pPr marL="39688" indent="-39688" algn="ctr" rtl="0" eaLnBrk="0" fontAlgn="base" hangingPunct="0">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4pPr>
            <a:lvl5pPr marL="39688" indent="-39688" algn="ctr" rtl="0" eaLnBrk="0" fontAlgn="base" hangingPunct="0">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5pPr>
            <a:lvl6pPr marL="496888" indent="-39688" algn="ctr" rtl="0" fontAlgn="base">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6pPr>
            <a:lvl7pPr marL="954088" indent="-39688" algn="ctr" rtl="0" fontAlgn="base">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7pPr>
            <a:lvl8pPr marL="1411288" indent="-39688" algn="ctr" rtl="0" fontAlgn="base">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8pPr>
            <a:lvl9pPr marL="1868488" indent="-39688" algn="ctr" rtl="0" fontAlgn="base">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9pPr>
          </a:lstStyle>
          <a:p>
            <a:r>
              <a:rPr lang="en-US" dirty="0" smtClean="0"/>
              <a:t>High School Advanced Placement</a:t>
            </a:r>
            <a:br>
              <a:rPr lang="en-US" dirty="0" smtClean="0"/>
            </a:br>
            <a:r>
              <a:rPr lang="en-US" sz="2800" dirty="0" smtClean="0"/>
              <a:t>Exams 1997-2011</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6849489"/>
      </p:ext>
    </p:extLst>
  </p:cSld>
  <p:clrMapOvr>
    <a:masterClrMapping/>
  </p:clrMapOv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11836400" cy="2144713"/>
          </a:xfrm>
        </p:spPr>
        <p:txBody>
          <a:bodyPr/>
          <a:lstStyle/>
          <a:p>
            <a:r>
              <a:rPr lang="en-US" sz="4400" dirty="0" smtClean="0">
                <a:latin typeface="Calibri" pitchFamily="34" charset="0"/>
                <a:cs typeface="Calibri" pitchFamily="34" charset="0"/>
              </a:rPr>
              <a:t>High School Advanced Placement </a:t>
            </a:r>
            <a:br>
              <a:rPr lang="en-US" sz="4400" dirty="0" smtClean="0">
                <a:latin typeface="Calibri" pitchFamily="34" charset="0"/>
                <a:cs typeface="Calibri" pitchFamily="34" charset="0"/>
              </a:rPr>
            </a:br>
            <a:r>
              <a:rPr lang="en-US" sz="2800" dirty="0" smtClean="0">
                <a:latin typeface="Calibri" pitchFamily="34" charset="0"/>
                <a:cs typeface="Calibri" pitchFamily="34" charset="0"/>
              </a:rPr>
              <a:t>Exams 2011</a:t>
            </a:r>
            <a:r>
              <a:rPr lang="en-US" sz="4400" dirty="0" smtClean="0">
                <a:latin typeface="Calibri" pitchFamily="34" charset="0"/>
                <a:cs typeface="Calibri" pitchFamily="34" charset="0"/>
              </a:rPr>
              <a:t/>
            </a:r>
            <a:br>
              <a:rPr lang="en-US" sz="4400" dirty="0" smtClean="0">
                <a:latin typeface="Calibri" pitchFamily="34" charset="0"/>
                <a:cs typeface="Calibri" pitchFamily="34" charset="0"/>
              </a:rPr>
            </a:br>
            <a:endParaRPr lang="en-US" sz="4400" dirty="0">
              <a:latin typeface="Calibri" pitchFamily="34" charset="0"/>
              <a:cs typeface="Calibri" pitchFamily="34" charset="0"/>
            </a:endParaRPr>
          </a:p>
        </p:txBody>
      </p:sp>
      <p:sp>
        <p:nvSpPr>
          <p:cNvPr id="13" name="TextBox 12"/>
          <p:cNvSpPr txBox="1"/>
          <p:nvPr/>
        </p:nvSpPr>
        <p:spPr>
          <a:xfrm>
            <a:off x="3987800" y="8603159"/>
            <a:ext cx="8458200" cy="600164"/>
          </a:xfrm>
          <a:prstGeom prst="rect">
            <a:avLst/>
          </a:prstGeom>
          <a:noFill/>
        </p:spPr>
        <p:txBody>
          <a:bodyPr wrap="square" rtlCol="0">
            <a:spAutoFit/>
          </a:bodyPr>
          <a:lstStyle/>
          <a:p>
            <a:pPr algn="just"/>
            <a:r>
              <a:rPr lang="en-US" sz="1100" dirty="0" smtClean="0"/>
              <a:t>Source: College Board, Advanced Placement (AP) Exam Data 2011, </a:t>
            </a:r>
            <a:r>
              <a:rPr lang="en-US" sz="1100" dirty="0"/>
              <a:t>available at </a:t>
            </a:r>
            <a:r>
              <a:rPr lang="en-US" sz="1100" dirty="0">
                <a:hlinkClick r:id="rId3"/>
              </a:rPr>
              <a:t>http://</a:t>
            </a:r>
            <a:r>
              <a:rPr lang="en-US" sz="1100" dirty="0" smtClean="0">
                <a:hlinkClick r:id="rId3"/>
              </a:rPr>
              <a:t>professionals.collegeboard.com/data-reports-research/ap/data</a:t>
            </a:r>
            <a:r>
              <a:rPr lang="en-US" sz="1100" dirty="0" smtClean="0"/>
              <a:t>. </a:t>
            </a:r>
            <a:r>
              <a:rPr lang="en-US" sz="1100" dirty="0"/>
              <a:t>Calculus represents the combined data of Calculus AB and BC. Physics represents the combined data of Physics B,  </a:t>
            </a:r>
            <a:r>
              <a:rPr lang="en-US" sz="1100" dirty="0" smtClean="0"/>
              <a:t>C:Electricity </a:t>
            </a:r>
            <a:r>
              <a:rPr lang="en-US" sz="1100" dirty="0"/>
              <a:t>and Magnetism, and </a:t>
            </a:r>
            <a:r>
              <a:rPr lang="en-US" sz="1100" dirty="0" smtClean="0"/>
              <a:t>C:Mechanics</a:t>
            </a:r>
            <a:r>
              <a:rPr lang="en-US" sz="1100" dirty="0"/>
              <a:t>. Computer Science represents combined data of Computer Science A and B.</a:t>
            </a:r>
          </a:p>
        </p:txBody>
      </p:sp>
      <p:sp>
        <p:nvSpPr>
          <p:cNvPr id="16" name="TextBox 15"/>
          <p:cNvSpPr txBox="1"/>
          <p:nvPr/>
        </p:nvSpPr>
        <p:spPr>
          <a:xfrm>
            <a:off x="2503108" y="990600"/>
            <a:ext cx="1981200" cy="707886"/>
          </a:xfrm>
          <a:prstGeom prst="rect">
            <a:avLst/>
          </a:prstGeom>
          <a:solidFill>
            <a:srgbClr val="00B050"/>
          </a:solidFill>
          <a:effectLst>
            <a:outerShdw blurRad="50800" dist="38100" dir="8100000" algn="tr" rotWithShape="0">
              <a:prstClr val="black">
                <a:alpha val="40000"/>
              </a:prstClr>
            </a:outerShdw>
          </a:effectLst>
        </p:spPr>
        <p:txBody>
          <a:bodyPr wrap="square" rtlCol="0">
            <a:spAutoFit/>
          </a:bodyPr>
          <a:lstStyle/>
          <a:p>
            <a:pPr algn="ctr"/>
            <a:r>
              <a:rPr lang="en-US" sz="4000" b="1" dirty="0" smtClean="0">
                <a:solidFill>
                  <a:schemeClr val="bg1"/>
                </a:solidFill>
              </a:rPr>
              <a:t>Male</a:t>
            </a:r>
            <a:endParaRPr lang="en-US" sz="4000" b="1" dirty="0">
              <a:solidFill>
                <a:schemeClr val="bg1"/>
              </a:solidFill>
            </a:endParaRPr>
          </a:p>
        </p:txBody>
      </p:sp>
      <p:sp>
        <p:nvSpPr>
          <p:cNvPr id="17" name="TextBox 16"/>
          <p:cNvSpPr txBox="1"/>
          <p:nvPr/>
        </p:nvSpPr>
        <p:spPr>
          <a:xfrm>
            <a:off x="8200746" y="975264"/>
            <a:ext cx="2057400" cy="707886"/>
          </a:xfrm>
          <a:prstGeom prst="rect">
            <a:avLst/>
          </a:prstGeom>
          <a:solidFill>
            <a:srgbClr val="DB843D"/>
          </a:solidFill>
          <a:effectLst>
            <a:outerShdw blurRad="50800" dist="38100" dir="2700000" algn="tl" rotWithShape="0">
              <a:prstClr val="black">
                <a:alpha val="40000"/>
              </a:prstClr>
            </a:outerShdw>
          </a:effectLst>
        </p:spPr>
        <p:txBody>
          <a:bodyPr wrap="square" rtlCol="0">
            <a:spAutoFit/>
          </a:bodyPr>
          <a:lstStyle/>
          <a:p>
            <a:pPr algn="ctr"/>
            <a:r>
              <a:rPr lang="en-US" sz="4000" b="1" dirty="0" smtClean="0">
                <a:solidFill>
                  <a:schemeClr val="bg1"/>
                </a:solidFill>
              </a:rPr>
              <a:t>Female</a:t>
            </a:r>
            <a:endParaRPr lang="en-US" sz="4000" b="1" dirty="0">
              <a:solidFill>
                <a:schemeClr val="bg1"/>
              </a:solidFill>
            </a:endParaRPr>
          </a:p>
        </p:txBody>
      </p:sp>
      <p:grpSp>
        <p:nvGrpSpPr>
          <p:cNvPr id="5" name="Group 4"/>
          <p:cNvGrpSpPr/>
          <p:nvPr/>
        </p:nvGrpSpPr>
        <p:grpSpPr>
          <a:xfrm>
            <a:off x="324651" y="1847885"/>
            <a:ext cx="12508630" cy="6610315"/>
            <a:chOff x="324651" y="1847885"/>
            <a:chExt cx="12508630" cy="6610315"/>
          </a:xfrm>
        </p:grpSpPr>
        <p:pic>
          <p:nvPicPr>
            <p:cNvPr id="12" name="Picture 11"/>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4651" y="1847885"/>
              <a:ext cx="12349949" cy="6610315"/>
            </a:xfrm>
            <a:prstGeom prst="rect">
              <a:avLst/>
            </a:prstGeom>
          </p:spPr>
        </p:pic>
        <p:grpSp>
          <p:nvGrpSpPr>
            <p:cNvPr id="4" name="Group 3"/>
            <p:cNvGrpSpPr/>
            <p:nvPr/>
          </p:nvGrpSpPr>
          <p:grpSpPr>
            <a:xfrm>
              <a:off x="9853644" y="5391539"/>
              <a:ext cx="2979637" cy="3066661"/>
              <a:chOff x="9853644" y="5391539"/>
              <a:chExt cx="2979637" cy="3066661"/>
            </a:xfrm>
          </p:grpSpPr>
          <p:sp>
            <p:nvSpPr>
              <p:cNvPr id="11" name="Rectangle 10"/>
              <p:cNvSpPr/>
              <p:nvPr/>
            </p:nvSpPr>
            <p:spPr bwMode="auto">
              <a:xfrm>
                <a:off x="9853644" y="5391539"/>
                <a:ext cx="2979637" cy="381000"/>
              </a:xfrm>
              <a:prstGeom prst="rect">
                <a:avLst/>
              </a:prstGeom>
              <a:solidFill>
                <a:srgbClr val="FFFF00"/>
              </a:solid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Calibri" pitchFamily="34" charset="0"/>
                    <a:sym typeface="Arial" charset="0"/>
                  </a:rPr>
                  <a:t>Computer Science</a:t>
                </a:r>
              </a:p>
            </p:txBody>
          </p:sp>
          <p:sp>
            <p:nvSpPr>
              <p:cNvPr id="3" name="Rectangle 2"/>
              <p:cNvSpPr/>
              <p:nvPr/>
            </p:nvSpPr>
            <p:spPr bwMode="auto">
              <a:xfrm>
                <a:off x="9853644" y="5772539"/>
                <a:ext cx="2979637" cy="2685661"/>
              </a:xfrm>
              <a:prstGeom prst="rect">
                <a:avLst/>
              </a:prstGeom>
              <a:solidFill>
                <a:srgbClr val="FFFF00">
                  <a:alpha val="12000"/>
                </a:srgbClr>
              </a:solid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endParaRPr>
              </a:p>
            </p:txBody>
          </p:sp>
        </p:gr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801919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5"/>
          <p:cNvSpPr>
            <a:spLocks noGrp="1" noChangeArrowheads="1"/>
          </p:cNvSpPr>
          <p:nvPr>
            <p:ph type="title"/>
          </p:nvPr>
        </p:nvSpPr>
        <p:spPr>
          <a:xfrm>
            <a:off x="-99341" y="0"/>
            <a:ext cx="12648071" cy="1752036"/>
          </a:xfrm>
        </p:spPr>
        <p:txBody>
          <a:bodyPr rIns="115586"/>
          <a:lstStyle/>
          <a:p>
            <a:pPr marL="0" indent="0" eaLnBrk="1" hangingPunct="1">
              <a:spcBef>
                <a:spcPts val="1209"/>
              </a:spcBef>
            </a:pPr>
            <a:r>
              <a:rPr lang="en-US" dirty="0">
                <a:ea typeface="Calibri" pitchFamily="34" charset="0"/>
              </a:rPr>
              <a:t>How Computer Science “Counts” In K-12</a:t>
            </a:r>
            <a:endParaRPr lang="en-US" sz="2800" dirty="0">
              <a:ea typeface="Calibri" pitchFamily="34" charset="0"/>
            </a:endParaRPr>
          </a:p>
        </p:txBody>
      </p:sp>
      <p:sp>
        <p:nvSpPr>
          <p:cNvPr id="12" name="TextBox 11"/>
          <p:cNvSpPr txBox="1"/>
          <p:nvPr/>
        </p:nvSpPr>
        <p:spPr>
          <a:xfrm>
            <a:off x="3987236" y="8602134"/>
            <a:ext cx="8459894" cy="430877"/>
          </a:xfrm>
          <a:prstGeom prst="rect">
            <a:avLst/>
          </a:prstGeom>
          <a:noFill/>
        </p:spPr>
        <p:txBody>
          <a:bodyPr lIns="91430" tIns="45715" rIns="91430" bIns="45715">
            <a:spAutoFit/>
          </a:bodyPr>
          <a:lstStyle/>
          <a:p>
            <a:pPr algn="just">
              <a:defRPr/>
            </a:pPr>
            <a:r>
              <a:rPr lang="en-US" sz="1100" dirty="0"/>
              <a:t>Source: </a:t>
            </a:r>
            <a:r>
              <a:rPr lang="en-US" sz="1100" cap="small" dirty="0"/>
              <a:t>Association for Computing Machinery &amp; Computer Science Teachers Association, Running on Empty: The Failure to Teach K-12 Computer Science in the Digital Age</a:t>
            </a:r>
            <a:r>
              <a:rPr lang="en-US" sz="1100" dirty="0"/>
              <a:t> (2010), at page 45, available at </a:t>
            </a:r>
            <a:r>
              <a:rPr lang="en-US" sz="1100" dirty="0">
                <a:hlinkClick r:id="rId3"/>
              </a:rPr>
              <a:t>http://www.acm.org/Runningonempty</a:t>
            </a:r>
            <a:r>
              <a:rPr lang="en-US" sz="1100" dirty="0"/>
              <a:t>.</a:t>
            </a:r>
          </a:p>
        </p:txBody>
      </p:sp>
      <p:grpSp>
        <p:nvGrpSpPr>
          <p:cNvPr id="2" name="Group 10"/>
          <p:cNvGrpSpPr/>
          <p:nvPr/>
        </p:nvGrpSpPr>
        <p:grpSpPr>
          <a:xfrm>
            <a:off x="1408853" y="2167467"/>
            <a:ext cx="10259342" cy="5743787"/>
            <a:chOff x="304800" y="1295400"/>
            <a:chExt cx="10185400" cy="5562600"/>
          </a:xfrm>
        </p:grpSpPr>
        <p:pic>
          <p:nvPicPr>
            <p:cNvPr id="6" name="Picture 2"/>
            <p:cNvPicPr>
              <a:picLocks noChangeArrowheads="1"/>
            </p:cNvPicPr>
            <p:nvPr/>
          </p:nvPicPr>
          <p:blipFill>
            <a:blip r:embed="rId4"/>
            <a:srcRect/>
            <a:stretch>
              <a:fillRect/>
            </a:stretch>
          </p:blipFill>
          <p:spPr bwMode="auto">
            <a:xfrm>
              <a:off x="304800" y="1295400"/>
              <a:ext cx="10185400" cy="5562600"/>
            </a:xfrm>
            <a:prstGeom prst="rect">
              <a:avLst/>
            </a:prstGeom>
            <a:noFill/>
            <a:ln w="9525" cap="flat">
              <a:noFill/>
              <a:miter lim="800000"/>
              <a:headEnd/>
              <a:tailEnd/>
            </a:ln>
          </p:spPr>
        </p:pic>
        <p:sp>
          <p:nvSpPr>
            <p:cNvPr id="7" name="Rectangle 3"/>
            <p:cNvSpPr>
              <a:spLocks/>
            </p:cNvSpPr>
            <p:nvPr/>
          </p:nvSpPr>
          <p:spPr bwMode="auto">
            <a:xfrm flipH="1">
              <a:off x="5892800" y="4178300"/>
              <a:ext cx="444500" cy="469900"/>
            </a:xfrm>
            <a:prstGeom prst="rect">
              <a:avLst/>
            </a:prstGeom>
            <a:solidFill>
              <a:srgbClr val="5BBDEE"/>
            </a:solidFill>
            <a:ln w="12700" cap="flat">
              <a:noFill/>
              <a:round/>
              <a:headEnd type="none" w="med" len="med"/>
              <a:tailEnd type="none" w="med" len="med"/>
            </a:ln>
          </p:spPr>
          <p:txBody>
            <a:bodyPr lIns="0" tIns="0" rIns="0" bIns="0">
              <a:prstTxWarp prst="textNoShape">
                <a:avLst/>
              </a:prstTxWarp>
            </a:bodyPr>
            <a:lstStyle/>
            <a:p>
              <a:endParaRPr lang="en-US" sz="3700" dirty="0"/>
            </a:p>
          </p:txBody>
        </p:sp>
        <p:sp>
          <p:nvSpPr>
            <p:cNvPr id="8" name="Rectangle 4"/>
            <p:cNvSpPr>
              <a:spLocks/>
            </p:cNvSpPr>
            <p:nvPr/>
          </p:nvSpPr>
          <p:spPr bwMode="auto">
            <a:xfrm>
              <a:off x="5911850" y="4152550"/>
              <a:ext cx="401638" cy="508703"/>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sz="3400" dirty="0">
                  <a:latin typeface="Arial Rounded MT Bold" pitchFamily="-65" charset="0"/>
                  <a:ea typeface="Arial Rounded MT Bold" pitchFamily="-65" charset="0"/>
                  <a:cs typeface="Arial Rounded MT Bold" pitchFamily="-65" charset="0"/>
                  <a:sym typeface="Arial Rounded MT Bold" pitchFamily="-65" charset="0"/>
                </a:rPr>
                <a:t>8</a:t>
              </a:r>
              <a:endParaRPr lang="en-US" sz="3400" dirty="0">
                <a:solidFill>
                  <a:schemeClr val="tx1"/>
                </a:solidFill>
                <a:latin typeface="Arial Rounded MT Bold" pitchFamily="-65" charset="0"/>
                <a:ea typeface="Arial Rounded MT Bold" pitchFamily="-65" charset="0"/>
                <a:cs typeface="Arial Rounded MT Bold" pitchFamily="-65" charset="0"/>
                <a:sym typeface="Arial Rounded MT Bold" pitchFamily="-65" charset="0"/>
              </a:endParaRPr>
            </a:p>
          </p:txBody>
        </p:sp>
        <p:sp>
          <p:nvSpPr>
            <p:cNvPr id="9" name="Rectangle 5"/>
            <p:cNvSpPr>
              <a:spLocks/>
            </p:cNvSpPr>
            <p:nvPr/>
          </p:nvSpPr>
          <p:spPr bwMode="auto">
            <a:xfrm flipH="1">
              <a:off x="8229600" y="5156200"/>
              <a:ext cx="749300" cy="482600"/>
            </a:xfrm>
            <a:prstGeom prst="rect">
              <a:avLst/>
            </a:prstGeom>
            <a:solidFill>
              <a:srgbClr val="1790DF"/>
            </a:solidFill>
            <a:ln w="12700" cap="flat">
              <a:noFill/>
              <a:round/>
              <a:headEnd type="none" w="med" len="med"/>
              <a:tailEnd type="none" w="med" len="med"/>
            </a:ln>
          </p:spPr>
          <p:txBody>
            <a:bodyPr lIns="0" tIns="0" rIns="0" bIns="0">
              <a:prstTxWarp prst="textNoShape">
                <a:avLst/>
              </a:prstTxWarp>
            </a:bodyPr>
            <a:lstStyle/>
            <a:p>
              <a:endParaRPr lang="en-US"/>
            </a:p>
          </p:txBody>
        </p:sp>
        <p:sp>
          <p:nvSpPr>
            <p:cNvPr id="10" name="Rectangle 6"/>
            <p:cNvSpPr>
              <a:spLocks/>
            </p:cNvSpPr>
            <p:nvPr/>
          </p:nvSpPr>
          <p:spPr bwMode="auto">
            <a:xfrm>
              <a:off x="8032751" y="4557725"/>
              <a:ext cx="879430" cy="551095"/>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sz="3700" dirty="0">
                  <a:solidFill>
                    <a:schemeClr val="tx1"/>
                  </a:solidFill>
                  <a:latin typeface="Arial Rounded MT Bold" pitchFamily="-65" charset="0"/>
                  <a:ea typeface="Arial Rounded MT Bold" pitchFamily="-65" charset="0"/>
                  <a:cs typeface="Arial Rounded MT Bold" pitchFamily="-65" charset="0"/>
                  <a:sym typeface="Arial Rounded MT Bold" pitchFamily="-65" charset="0"/>
                </a:rPr>
                <a:t>35</a:t>
              </a: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8800" y="1909341"/>
            <a:ext cx="11790105" cy="6569599"/>
          </a:xfrm>
          <a:prstGeom prst="rect">
            <a:avLst/>
          </a:prstGeom>
        </p:spPr>
      </p:pic>
      <p:sp>
        <p:nvSpPr>
          <p:cNvPr id="19472" name="Rectangle 25"/>
          <p:cNvSpPr>
            <a:spLocks noGrp="1" noChangeArrowheads="1"/>
          </p:cNvSpPr>
          <p:nvPr>
            <p:ph type="title"/>
          </p:nvPr>
        </p:nvSpPr>
        <p:spPr>
          <a:xfrm>
            <a:off x="-100000" y="0"/>
            <a:ext cx="12649200" cy="1752600"/>
          </a:xfrm>
        </p:spPr>
        <p:txBody>
          <a:bodyPr rIns="115598"/>
          <a:lstStyle/>
          <a:p>
            <a:pPr marL="0" indent="0" eaLnBrk="1" hangingPunct="1">
              <a:spcBef>
                <a:spcPts val="1200"/>
              </a:spcBef>
            </a:pPr>
            <a:r>
              <a:rPr lang="en-US" dirty="0" smtClean="0"/>
              <a:t>Findings: Standards</a:t>
            </a:r>
            <a:br>
              <a:rPr lang="en-US" dirty="0" smtClean="0"/>
            </a:br>
            <a:r>
              <a:rPr lang="en-US" sz="2800" dirty="0" smtClean="0"/>
              <a:t>Percentage of Secondary School Computer Science Standards </a:t>
            </a:r>
            <a:br>
              <a:rPr lang="en-US" sz="2800" dirty="0" smtClean="0"/>
            </a:br>
            <a:r>
              <a:rPr lang="en-US" sz="2800" dirty="0" smtClean="0"/>
              <a:t>Level II and Level III Adopted by State</a:t>
            </a:r>
          </a:p>
        </p:txBody>
      </p:sp>
      <p:sp>
        <p:nvSpPr>
          <p:cNvPr id="12" name="TextBox 11"/>
          <p:cNvSpPr txBox="1"/>
          <p:nvPr/>
        </p:nvSpPr>
        <p:spPr>
          <a:xfrm>
            <a:off x="3987800" y="8603159"/>
            <a:ext cx="8458200" cy="430887"/>
          </a:xfrm>
          <a:prstGeom prst="rect">
            <a:avLst/>
          </a:prstGeom>
          <a:noFill/>
        </p:spPr>
        <p:txBody>
          <a:bodyPr wrap="square" rtlCol="0">
            <a:spAutoFit/>
          </a:bodyPr>
          <a:lstStyle/>
          <a:p>
            <a:pPr algn="just"/>
            <a:r>
              <a:rPr lang="en-US" sz="1100" dirty="0" smtClean="0"/>
              <a:t>Source: </a:t>
            </a:r>
            <a:r>
              <a:rPr lang="en-US" sz="1100" cap="small" dirty="0" smtClean="0"/>
              <a:t>Association for Computing Machinery &amp; Computer Science Teachers Association, Running on Empty: The Failure to Teach K-12 Computer Science in the Digital Age</a:t>
            </a:r>
            <a:r>
              <a:rPr lang="en-US" sz="1100" dirty="0" smtClean="0"/>
              <a:t> (2010), at page 8, available at </a:t>
            </a:r>
            <a:r>
              <a:rPr lang="en-US" sz="1100" dirty="0" smtClean="0">
                <a:hlinkClick r:id="rId4"/>
              </a:rPr>
              <a:t>http://www.acm.org/Runningonempty</a:t>
            </a:r>
            <a:r>
              <a:rPr lang="en-US" sz="1100" dirty="0" smtClean="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571410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985652" y="8611155"/>
            <a:ext cx="8458200" cy="430887"/>
          </a:xfrm>
          <a:prstGeom prst="rect">
            <a:avLst/>
          </a:prstGeom>
          <a:noFill/>
        </p:spPr>
        <p:txBody>
          <a:bodyPr wrap="square" rtlCol="0">
            <a:spAutoFit/>
          </a:bodyPr>
          <a:lstStyle/>
          <a:p>
            <a:pPr algn="just"/>
            <a:r>
              <a:rPr lang="en-US" sz="1100" dirty="0" smtClean="0"/>
              <a:t>Source: </a:t>
            </a:r>
            <a:r>
              <a:rPr lang="en-US" sz="1100" cap="small" dirty="0" smtClean="0"/>
              <a:t>Association for Computing Machinery &amp; Computer Science Teachers Association, Running on Empty: The Failure to Teach K-12 Computer Science in the Digital Age </a:t>
            </a:r>
            <a:r>
              <a:rPr lang="en-US" sz="1100" dirty="0" smtClean="0"/>
              <a:t>(2010), at page 7, available at </a:t>
            </a:r>
            <a:r>
              <a:rPr lang="en-US" sz="1100" dirty="0" smtClean="0">
                <a:hlinkClick r:id="rId3"/>
              </a:rPr>
              <a:t>http://www.acm.org/Runningonempty</a:t>
            </a:r>
            <a:r>
              <a:rPr lang="en-US" sz="1100" dirty="0" smtClean="0"/>
              <a:t>. </a:t>
            </a:r>
          </a:p>
        </p:txBody>
      </p:sp>
      <p:sp>
        <p:nvSpPr>
          <p:cNvPr id="5" name="Rectangle 25"/>
          <p:cNvSpPr txBox="1">
            <a:spLocks noChangeArrowheads="1"/>
          </p:cNvSpPr>
          <p:nvPr/>
        </p:nvSpPr>
        <p:spPr bwMode="auto">
          <a:xfrm>
            <a:off x="177006" y="0"/>
            <a:ext cx="12649200" cy="1752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vert="horz" wrap="square" lIns="0" tIns="0" rIns="115598" bIns="0" numCol="1" anchor="ctr" anchorCtr="0" compatLnSpc="1">
            <a:prstTxWarp prst="textNoShape">
              <a:avLst/>
            </a:prstTxWarp>
          </a:bodyPr>
          <a:lstStyle>
            <a:lvl1pPr marL="39688" indent="-39688" algn="ctr" rtl="0" eaLnBrk="0" fontAlgn="base" hangingPunct="0">
              <a:spcBef>
                <a:spcPct val="0"/>
              </a:spcBef>
              <a:spcAft>
                <a:spcPct val="0"/>
              </a:spcAft>
              <a:defRPr sz="4400" b="1">
                <a:solidFill>
                  <a:srgbClr val="0182AC"/>
                </a:solidFill>
                <a:latin typeface="Calibri" pitchFamily="34" charset="0"/>
                <a:ea typeface="+mj-ea"/>
                <a:cs typeface="Calibri" pitchFamily="34" charset="0"/>
                <a:sym typeface="Palatino" charset="0"/>
              </a:defRPr>
            </a:lvl1pPr>
            <a:lvl2pPr marL="39688" indent="-39688" algn="ctr" rtl="0" eaLnBrk="0" fontAlgn="base" hangingPunct="0">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2pPr>
            <a:lvl3pPr marL="39688" indent="-39688" algn="ctr" rtl="0" eaLnBrk="0" fontAlgn="base" hangingPunct="0">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3pPr>
            <a:lvl4pPr marL="39688" indent="-39688" algn="ctr" rtl="0" eaLnBrk="0" fontAlgn="base" hangingPunct="0">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4pPr>
            <a:lvl5pPr marL="39688" indent="-39688" algn="ctr" rtl="0" eaLnBrk="0" fontAlgn="base" hangingPunct="0">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5pPr>
            <a:lvl6pPr marL="496888" indent="-39688" algn="ctr" rtl="0" fontAlgn="base">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6pPr>
            <a:lvl7pPr marL="954088" indent="-39688" algn="ctr" rtl="0" fontAlgn="base">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7pPr>
            <a:lvl8pPr marL="1411288" indent="-39688" algn="ctr" rtl="0" fontAlgn="base">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8pPr>
            <a:lvl9pPr marL="1868488" indent="-39688" algn="ctr" rtl="0" fontAlgn="base">
              <a:spcBef>
                <a:spcPct val="0"/>
              </a:spcBef>
              <a:spcAft>
                <a:spcPct val="0"/>
              </a:spcAft>
              <a:defRPr sz="3400" b="1">
                <a:solidFill>
                  <a:srgbClr val="0182AC"/>
                </a:solidFill>
                <a:latin typeface="Palatino" charset="0"/>
                <a:ea typeface="ヒラギノ明朝 ProN W6" charset="0"/>
                <a:cs typeface="ヒラギノ明朝 ProN W6" charset="0"/>
                <a:sym typeface="Palatino" charset="0"/>
              </a:defRPr>
            </a:lvl9pPr>
          </a:lstStyle>
          <a:p>
            <a:pPr marL="0" indent="0" eaLnBrk="1" hangingPunct="1"/>
            <a:r>
              <a:rPr lang="en-US" dirty="0" smtClean="0"/>
              <a:t>Findings: Standards</a:t>
            </a:r>
            <a:br>
              <a:rPr lang="en-US" dirty="0" smtClean="0"/>
            </a:br>
            <a:r>
              <a:rPr lang="en-US" sz="2800" dirty="0" smtClean="0"/>
              <a:t>National Snapshot: Adoption of Computer Science Standards*</a:t>
            </a:r>
          </a:p>
        </p:txBody>
      </p:sp>
      <p:pic>
        <p:nvPicPr>
          <p:cNvPr id="3" name="Picture 2"/>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92585" y="2066531"/>
            <a:ext cx="7019631" cy="616306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255721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0"/>
            <a:ext cx="13004800" cy="8434486"/>
          </a:xfrm>
          <a:prstGeom prst="rect">
            <a:avLst/>
          </a:prstGeom>
        </p:spPr>
      </p:pic>
      <p:sp>
        <p:nvSpPr>
          <p:cNvPr id="4" name="TextBox 3"/>
          <p:cNvSpPr txBox="1"/>
          <p:nvPr/>
        </p:nvSpPr>
        <p:spPr>
          <a:xfrm>
            <a:off x="5588000" y="990600"/>
            <a:ext cx="184666" cy="461665"/>
          </a:xfrm>
          <a:prstGeom prst="rect">
            <a:avLst/>
          </a:prstGeom>
          <a:noFill/>
        </p:spPr>
        <p:txBody>
          <a:bodyPr wrap="none" rtlCol="0">
            <a:spAutoFit/>
          </a:bodyPr>
          <a:lstStyle/>
          <a:p>
            <a:endParaRPr lang="en-US" dirty="0"/>
          </a:p>
        </p:txBody>
      </p:sp>
      <p:sp>
        <p:nvSpPr>
          <p:cNvPr id="16" name="TextBox 15"/>
          <p:cNvSpPr txBox="1"/>
          <p:nvPr/>
        </p:nvSpPr>
        <p:spPr>
          <a:xfrm>
            <a:off x="3456885" y="8522662"/>
            <a:ext cx="9052237" cy="600164"/>
          </a:xfrm>
          <a:prstGeom prst="rect">
            <a:avLst/>
          </a:prstGeom>
          <a:noFill/>
        </p:spPr>
        <p:txBody>
          <a:bodyPr wrap="square" rtlCol="0">
            <a:spAutoFit/>
          </a:bodyPr>
          <a:lstStyle/>
          <a:p>
            <a:r>
              <a:rPr lang="en-US" sz="1100" dirty="0" smtClean="0"/>
              <a:t>Source: </a:t>
            </a:r>
            <a:r>
              <a:rPr lang="en-US" sz="1100" cap="small" dirty="0" smtClean="0"/>
              <a:t>College Board, Is AP Exam Participation and Performance Related to Choice of College Major? (Research Report 2011-06, </a:t>
            </a:r>
            <a:r>
              <a:rPr lang="en-US" sz="1100" dirty="0" smtClean="0"/>
              <a:t>2011), </a:t>
            </a:r>
            <a:r>
              <a:rPr lang="en-US" sz="1100" dirty="0"/>
              <a:t>available </a:t>
            </a:r>
            <a:r>
              <a:rPr lang="en-US" sz="1100" dirty="0" smtClean="0"/>
              <a:t>at </a:t>
            </a:r>
            <a:r>
              <a:rPr lang="en-US" sz="1100" dirty="0"/>
              <a:t>http://</a:t>
            </a:r>
            <a:r>
              <a:rPr lang="en-US" sz="1100" dirty="0" smtClean="0"/>
              <a:t>professionals.collegeboard.com/profdownload/pdf/RR2011-6.pdf. Google, Survey Results of U.S. Employees (2010) (unpublished).   </a:t>
            </a:r>
          </a:p>
        </p:txBody>
      </p:sp>
      <p:sp>
        <p:nvSpPr>
          <p:cNvPr id="10" name="Title 9"/>
          <p:cNvSpPr>
            <a:spLocks noGrp="1"/>
          </p:cNvSpPr>
          <p:nvPr>
            <p:ph type="title"/>
          </p:nvPr>
        </p:nvSpPr>
        <p:spPr>
          <a:xfrm>
            <a:off x="558800" y="0"/>
            <a:ext cx="11595100" cy="1687513"/>
          </a:xfrm>
        </p:spPr>
        <p:txBody>
          <a:bodyPr/>
          <a:lstStyle/>
          <a:p>
            <a:r>
              <a:rPr lang="en-US" dirty="0" smtClean="0"/>
              <a:t>Why K-12 Computer Science Education?</a:t>
            </a:r>
            <a:br>
              <a:rPr lang="en-US" dirty="0" smtClean="0"/>
            </a:br>
            <a:r>
              <a:rPr lang="en-US" sz="2800" dirty="0" smtClean="0"/>
              <a:t>Factors in Choice of College Major in Computer Science</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8823274"/>
      </p:ext>
    </p:extLst>
  </p:cSld>
  <p:clrMapOvr>
    <a:masterClrMapping/>
  </p:clrMapOv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588000" y="990600"/>
            <a:ext cx="184666" cy="461665"/>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5240"/>
            <a:ext cx="12976860" cy="8338074"/>
          </a:xfrm>
          <a:prstGeom prst="rect">
            <a:avLst/>
          </a:prstGeom>
        </p:spPr>
      </p:pic>
      <p:sp>
        <p:nvSpPr>
          <p:cNvPr id="10" name="Title 9"/>
          <p:cNvSpPr>
            <a:spLocks noGrp="1"/>
          </p:cNvSpPr>
          <p:nvPr>
            <p:ph type="title"/>
          </p:nvPr>
        </p:nvSpPr>
        <p:spPr>
          <a:xfrm>
            <a:off x="711200" y="-457200"/>
            <a:ext cx="11595100" cy="2144713"/>
          </a:xfrm>
        </p:spPr>
        <p:txBody>
          <a:bodyPr/>
          <a:lstStyle/>
          <a:p>
            <a:r>
              <a:rPr lang="en-US" dirty="0" smtClean="0"/>
              <a:t>Conclusion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8346988"/>
      </p:ext>
    </p:extLst>
  </p:cSld>
  <p:clrMapOvr>
    <a:masterClrMapping/>
  </p:clrMapOv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0175"/>
            <a:ext cx="11595100" cy="1622425"/>
          </a:xfrm>
        </p:spPr>
        <p:txBody>
          <a:bodyPr/>
          <a:lstStyle/>
          <a:p>
            <a:r>
              <a:rPr lang="en-US" dirty="0" smtClean="0"/>
              <a:t>U.S. Workforce through 2020</a:t>
            </a:r>
            <a:endParaRPr lang="en-US" dirty="0"/>
          </a:p>
        </p:txBody>
      </p:sp>
      <p:sp>
        <p:nvSpPr>
          <p:cNvPr id="5" name="TextBox 4"/>
          <p:cNvSpPr txBox="1"/>
          <p:nvPr/>
        </p:nvSpPr>
        <p:spPr>
          <a:xfrm>
            <a:off x="4392607" y="8756980"/>
            <a:ext cx="8305800" cy="430887"/>
          </a:xfrm>
          <a:prstGeom prst="rect">
            <a:avLst/>
          </a:prstGeom>
          <a:noFill/>
        </p:spPr>
        <p:txBody>
          <a:bodyPr wrap="square" rtlCol="0">
            <a:spAutoFit/>
          </a:bodyPr>
          <a:lstStyle/>
          <a:p>
            <a:r>
              <a:rPr lang="en-US" sz="1100" dirty="0"/>
              <a:t>Sources: </a:t>
            </a:r>
            <a:r>
              <a:rPr lang="en-US" sz="1100" dirty="0" smtClean="0"/>
              <a:t>Jobs data and mean annual wages are from </a:t>
            </a:r>
            <a:r>
              <a:rPr lang="en-US" sz="1100" dirty="0"/>
              <a:t>the Bureau of Labor </a:t>
            </a:r>
            <a:r>
              <a:rPr lang="en-US" sz="1100" dirty="0" smtClean="0"/>
              <a:t>Statistics (BLS</a:t>
            </a:r>
            <a:r>
              <a:rPr lang="en-US" sz="1100" dirty="0"/>
              <a:t>), Employment Projections 2010-2020, </a:t>
            </a:r>
            <a:r>
              <a:rPr lang="en-US" sz="1100" i="1" dirty="0" smtClean="0"/>
              <a:t>available at</a:t>
            </a:r>
            <a:r>
              <a:rPr lang="en-US" sz="1100" dirty="0" smtClean="0"/>
              <a:t> </a:t>
            </a:r>
            <a:r>
              <a:rPr lang="en-US" sz="1100" dirty="0" smtClean="0">
                <a:hlinkClick r:id="rId3"/>
              </a:rPr>
              <a:t>http</a:t>
            </a:r>
            <a:r>
              <a:rPr lang="en-US" sz="1100" dirty="0">
                <a:hlinkClick r:id="rId3"/>
              </a:rPr>
              <a:t>://</a:t>
            </a:r>
            <a:r>
              <a:rPr lang="en-US" sz="1100" dirty="0" smtClean="0">
                <a:hlinkClick r:id="rId3"/>
              </a:rPr>
              <a:t>www.bls.gov/emp</a:t>
            </a:r>
            <a:endParaRPr lang="en-US" sz="1100" dirty="0"/>
          </a:p>
        </p:txBody>
      </p:sp>
      <p:pic>
        <p:nvPicPr>
          <p:cNvPr id="6" name="Picture 5"/>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18720" y="1447800"/>
            <a:ext cx="11587580" cy="685931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32833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5017069" y="2194997"/>
            <a:ext cx="7276531" cy="5755422"/>
          </a:xfrm>
          <a:prstGeom prst="rect">
            <a:avLst/>
          </a:prstGeom>
          <a:noFill/>
        </p:spPr>
        <p:txBody>
          <a:bodyPr wrap="square" rtlCol="0">
            <a:spAutoFit/>
          </a:bodyPr>
          <a:lstStyle/>
          <a:p>
            <a:pPr marL="39688" indent="0" algn="ctr">
              <a:buNone/>
            </a:pPr>
            <a:r>
              <a:rPr lang="en-US" sz="3200" b="1" dirty="0">
                <a:latin typeface="Calibri" pitchFamily="34" charset="0"/>
                <a:cs typeface="Calibri" pitchFamily="34" charset="0"/>
              </a:rPr>
              <a:t>Computing and </a:t>
            </a:r>
            <a:r>
              <a:rPr lang="en-US" sz="3200" b="1" dirty="0" smtClean="0">
                <a:latin typeface="Calibri" pitchFamily="34" charset="0"/>
                <a:cs typeface="Calibri" pitchFamily="34" charset="0"/>
              </a:rPr>
              <a:t>mathematics</a:t>
            </a:r>
            <a:r>
              <a:rPr lang="en-US" sz="2800" b="1" dirty="0" smtClean="0">
                <a:latin typeface="Calibri" pitchFamily="34" charset="0"/>
                <a:cs typeface="Calibri" pitchFamily="34" charset="0"/>
              </a:rPr>
              <a:t> </a:t>
            </a:r>
            <a:r>
              <a:rPr lang="en-US" sz="2800" dirty="0" smtClean="0">
                <a:latin typeface="Calibri" pitchFamily="34" charset="0"/>
                <a:cs typeface="Calibri" pitchFamily="34" charset="0"/>
              </a:rPr>
              <a:t>is one </a:t>
            </a:r>
            <a:r>
              <a:rPr lang="en-US" sz="2800" dirty="0">
                <a:latin typeface="Calibri" pitchFamily="34" charset="0"/>
                <a:cs typeface="Calibri" pitchFamily="34" charset="0"/>
              </a:rPr>
              <a:t>of the </a:t>
            </a:r>
          </a:p>
          <a:p>
            <a:pPr marL="39688" indent="0" algn="ctr">
              <a:buNone/>
            </a:pPr>
            <a:r>
              <a:rPr lang="en-US" sz="4800" b="1" dirty="0">
                <a:solidFill>
                  <a:srgbClr val="FF0000"/>
                </a:solidFill>
                <a:latin typeface="Calibri" pitchFamily="34" charset="0"/>
                <a:cs typeface="Calibri" pitchFamily="34" charset="0"/>
              </a:rPr>
              <a:t>TOP 10 fastest growing</a:t>
            </a:r>
            <a:r>
              <a:rPr lang="en-US" sz="4800" b="1" dirty="0">
                <a:latin typeface="Calibri" pitchFamily="34" charset="0"/>
                <a:cs typeface="Calibri" pitchFamily="34" charset="0"/>
              </a:rPr>
              <a:t> </a:t>
            </a:r>
            <a:r>
              <a:rPr lang="en-US" sz="2800" dirty="0">
                <a:latin typeface="Calibri" pitchFamily="34" charset="0"/>
                <a:cs typeface="Calibri" pitchFamily="34" charset="0"/>
              </a:rPr>
              <a:t>major occupational groups 2010-2020.</a:t>
            </a:r>
          </a:p>
          <a:p>
            <a:pPr algn="ctr"/>
            <a:endParaRPr lang="en-US" sz="2000" dirty="0" smtClean="0">
              <a:solidFill>
                <a:schemeClr val="tx1"/>
              </a:solidFill>
              <a:latin typeface="Calibri" pitchFamily="34" charset="0"/>
              <a:cs typeface="Calibri" pitchFamily="34" charset="0"/>
            </a:endParaRPr>
          </a:p>
          <a:p>
            <a:pPr algn="ctr"/>
            <a:endParaRPr lang="en-US" sz="2000" dirty="0">
              <a:solidFill>
                <a:schemeClr val="tx1"/>
              </a:solidFill>
              <a:latin typeface="Calibri" pitchFamily="34" charset="0"/>
              <a:cs typeface="Calibri" pitchFamily="34" charset="0"/>
            </a:endParaRPr>
          </a:p>
          <a:p>
            <a:pPr algn="ctr"/>
            <a:r>
              <a:rPr lang="en-US" sz="4800" b="1" dirty="0" smtClean="0">
                <a:solidFill>
                  <a:srgbClr val="FF0000"/>
                </a:solidFill>
                <a:latin typeface="Calibri" pitchFamily="34" charset="0"/>
                <a:cs typeface="Calibri" pitchFamily="34" charset="0"/>
              </a:rPr>
              <a:t>150,000+</a:t>
            </a:r>
            <a:r>
              <a:rPr lang="en-US" sz="4800" b="1" dirty="0" smtClean="0">
                <a:solidFill>
                  <a:schemeClr val="tx1"/>
                </a:solidFill>
                <a:latin typeface="Calibri" pitchFamily="34" charset="0"/>
                <a:cs typeface="Calibri" pitchFamily="34" charset="0"/>
              </a:rPr>
              <a:t> </a:t>
            </a:r>
            <a:r>
              <a:rPr lang="en-US" sz="2800" dirty="0" smtClean="0">
                <a:solidFill>
                  <a:schemeClr val="tx1"/>
                </a:solidFill>
                <a:latin typeface="Calibri" pitchFamily="34" charset="0"/>
                <a:cs typeface="Calibri" pitchFamily="34" charset="0"/>
              </a:rPr>
              <a:t>job openings in computing </a:t>
            </a:r>
            <a:r>
              <a:rPr lang="en-US" sz="2800" b="1" dirty="0" smtClean="0">
                <a:solidFill>
                  <a:schemeClr val="tx1"/>
                </a:solidFill>
                <a:latin typeface="Calibri" pitchFamily="34" charset="0"/>
                <a:cs typeface="Calibri" pitchFamily="34" charset="0"/>
              </a:rPr>
              <a:t>annually</a:t>
            </a:r>
            <a:r>
              <a:rPr lang="en-US" sz="2800" dirty="0" smtClean="0">
                <a:solidFill>
                  <a:schemeClr val="tx1"/>
                </a:solidFill>
                <a:latin typeface="Calibri" pitchFamily="34" charset="0"/>
                <a:cs typeface="Calibri" pitchFamily="34" charset="0"/>
              </a:rPr>
              <a:t>.</a:t>
            </a:r>
          </a:p>
          <a:p>
            <a:pPr algn="ctr"/>
            <a:endParaRPr lang="en-US" sz="2000" b="1" dirty="0" smtClean="0">
              <a:solidFill>
                <a:schemeClr val="tx1"/>
              </a:solidFill>
              <a:latin typeface="Calibri" pitchFamily="34" charset="0"/>
              <a:cs typeface="Calibri" pitchFamily="34" charset="0"/>
            </a:endParaRPr>
          </a:p>
          <a:p>
            <a:pPr algn="ctr"/>
            <a:endParaRPr lang="en-US" sz="2000" b="1" dirty="0" smtClean="0">
              <a:solidFill>
                <a:schemeClr val="tx1"/>
              </a:solidFill>
              <a:latin typeface="Calibri" pitchFamily="34" charset="0"/>
              <a:cs typeface="Calibri" pitchFamily="34" charset="0"/>
            </a:endParaRPr>
          </a:p>
          <a:p>
            <a:pPr algn="ctr"/>
            <a:r>
              <a:rPr lang="en-US" sz="4800" b="1" dirty="0" smtClean="0">
                <a:solidFill>
                  <a:srgbClr val="FF0000"/>
                </a:solidFill>
                <a:latin typeface="Calibri" pitchFamily="34" charset="0"/>
                <a:cs typeface="Calibri" pitchFamily="34" charset="0"/>
              </a:rPr>
              <a:t>1 in every 2 </a:t>
            </a:r>
            <a:r>
              <a:rPr lang="en-US" sz="2800" dirty="0" smtClean="0">
                <a:solidFill>
                  <a:schemeClr val="tx1"/>
                </a:solidFill>
                <a:latin typeface="Calibri" pitchFamily="34" charset="0"/>
                <a:cs typeface="Calibri" pitchFamily="34" charset="0"/>
              </a:rPr>
              <a:t>STEM jobs </a:t>
            </a:r>
            <a:r>
              <a:rPr lang="en-US" sz="2800" b="1" dirty="0" smtClean="0">
                <a:solidFill>
                  <a:schemeClr val="tx1"/>
                </a:solidFill>
                <a:latin typeface="Calibri" pitchFamily="34" charset="0"/>
                <a:cs typeface="Calibri" pitchFamily="34" charset="0"/>
              </a:rPr>
              <a:t>will be in computing in 2020.</a:t>
            </a:r>
            <a:endParaRPr lang="en-US" sz="2800" dirty="0">
              <a:latin typeface="Calibri" pitchFamily="34" charset="0"/>
              <a:cs typeface="Calibri" pitchFamily="34" charset="0"/>
            </a:endParaRPr>
          </a:p>
        </p:txBody>
      </p:sp>
      <p:sp>
        <p:nvSpPr>
          <p:cNvPr id="2" name="Title 1"/>
          <p:cNvSpPr>
            <a:spLocks noGrp="1"/>
          </p:cNvSpPr>
          <p:nvPr>
            <p:ph type="title"/>
          </p:nvPr>
        </p:nvSpPr>
        <p:spPr>
          <a:xfrm>
            <a:off x="711200" y="152400"/>
            <a:ext cx="11595100" cy="1371600"/>
          </a:xfrm>
        </p:spPr>
        <p:txBody>
          <a:bodyPr/>
          <a:lstStyle/>
          <a:p>
            <a:r>
              <a:rPr lang="en-US" dirty="0" smtClean="0">
                <a:latin typeface="Calibri" pitchFamily="34" charset="0"/>
                <a:cs typeface="Calibri" pitchFamily="34" charset="0"/>
              </a:rPr>
              <a:t>Quick Facts about Computing Jobs Though 2020</a:t>
            </a:r>
            <a:endParaRPr lang="en-US" dirty="0">
              <a:latin typeface="Calibri" pitchFamily="34" charset="0"/>
              <a:cs typeface="Calibri" pitchFamily="34" charset="0"/>
            </a:endParaRPr>
          </a:p>
        </p:txBody>
      </p:sp>
      <p:sp>
        <p:nvSpPr>
          <p:cNvPr id="8" name="TextBox 7"/>
          <p:cNvSpPr txBox="1"/>
          <p:nvPr/>
        </p:nvSpPr>
        <p:spPr>
          <a:xfrm>
            <a:off x="4508373" y="8594035"/>
            <a:ext cx="8229600" cy="600164"/>
          </a:xfrm>
          <a:prstGeom prst="rect">
            <a:avLst/>
          </a:prstGeom>
          <a:noFill/>
        </p:spPr>
        <p:txBody>
          <a:bodyPr wrap="square" rtlCol="0">
            <a:spAutoFit/>
          </a:bodyPr>
          <a:lstStyle/>
          <a:p>
            <a:r>
              <a:rPr lang="en-US" sz="1100" dirty="0"/>
              <a:t>Sources: </a:t>
            </a:r>
            <a:r>
              <a:rPr lang="en-US" sz="1100" dirty="0" smtClean="0"/>
              <a:t>Jobs data are calculated from </a:t>
            </a:r>
            <a:r>
              <a:rPr lang="en-US" sz="1100" dirty="0"/>
              <a:t>the Bureau of Labor </a:t>
            </a:r>
            <a:r>
              <a:rPr lang="en-US" sz="1100" dirty="0" smtClean="0"/>
              <a:t>Statistics (BLS</a:t>
            </a:r>
            <a:r>
              <a:rPr lang="en-US" sz="1100" dirty="0"/>
              <a:t>), Employment Projections 2010-2020, </a:t>
            </a:r>
            <a:r>
              <a:rPr lang="en-US" sz="1100" dirty="0" smtClean="0"/>
              <a:t>available at </a:t>
            </a:r>
            <a:r>
              <a:rPr lang="en-US" sz="1100" dirty="0" smtClean="0">
                <a:hlinkClick r:id="rId3"/>
              </a:rPr>
              <a:t>http</a:t>
            </a:r>
            <a:r>
              <a:rPr lang="en-US" sz="1100" dirty="0">
                <a:hlinkClick r:id="rId3"/>
              </a:rPr>
              <a:t>://</a:t>
            </a:r>
            <a:r>
              <a:rPr lang="en-US" sz="1100" dirty="0" smtClean="0">
                <a:hlinkClick r:id="rId3"/>
              </a:rPr>
              <a:t>www.bls.gov/emp/</a:t>
            </a:r>
            <a:r>
              <a:rPr lang="en-US" sz="1100" dirty="0" smtClean="0"/>
              <a:t>. Educational </a:t>
            </a:r>
            <a:r>
              <a:rPr lang="en-US" sz="1100" dirty="0"/>
              <a:t>levels are calculated from BLS Occupational Projections Data, Employment </a:t>
            </a:r>
            <a:r>
              <a:rPr lang="en-US" sz="1100" dirty="0" smtClean="0"/>
              <a:t>2010-2020</a:t>
            </a:r>
            <a:r>
              <a:rPr lang="en-US" sz="1100" dirty="0"/>
              <a:t>, available at </a:t>
            </a:r>
            <a:r>
              <a:rPr lang="en-US" sz="1100" dirty="0">
                <a:hlinkClick r:id="rId4"/>
              </a:rPr>
              <a:t>http://data.bls.gov/oep/</a:t>
            </a:r>
            <a:r>
              <a:rPr lang="en-US" sz="1100" dirty="0"/>
              <a:t> and the BLS Occupational Outlook Handbook 2010-2020, available at </a:t>
            </a:r>
            <a:r>
              <a:rPr lang="en-US" sz="1100" dirty="0">
                <a:hlinkClick r:id="rId5"/>
              </a:rPr>
              <a:t>http://bls.gov/ooh/</a:t>
            </a:r>
            <a:r>
              <a:rPr lang="en-US" sz="1100" dirty="0"/>
              <a:t>.</a:t>
            </a:r>
          </a:p>
        </p:txBody>
      </p:sp>
      <p:pic>
        <p:nvPicPr>
          <p:cNvPr id="9" name="Picture 8"/>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7400" y="1066800"/>
            <a:ext cx="3972480" cy="744959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808474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Rectangle 1"/>
          <p:cNvSpPr>
            <a:spLocks/>
          </p:cNvSpPr>
          <p:nvPr/>
        </p:nvSpPr>
        <p:spPr bwMode="auto">
          <a:xfrm>
            <a:off x="558800" y="4038600"/>
            <a:ext cx="11074400" cy="2184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chemeClr val="tx1"/>
                </a:solidFill>
                <a:miter lim="800000"/>
                <a:headEnd type="none" w="med" len="med"/>
                <a:tailEnd type="none" w="med" len="med"/>
              </a14:hiddenLine>
            </a:ext>
          </a:extLst>
        </p:spPr>
        <p:txBody>
          <a:bodyPr lIns="0" tIns="0" rIns="57799" bIns="0" anchor="ctr"/>
          <a:lstStyle/>
          <a:p>
            <a:pPr marL="57150"/>
            <a:r>
              <a:rPr lang="en-US" sz="6200" b="1" cap="small" dirty="0" smtClean="0">
                <a:solidFill>
                  <a:schemeClr val="tx1"/>
                </a:solidFill>
                <a:latin typeface="Calibri" pitchFamily="34" charset="0"/>
                <a:ea typeface="Palatino" charset="0"/>
                <a:cs typeface="Calibri" pitchFamily="34" charset="0"/>
                <a:sym typeface="Palatino" charset="0"/>
              </a:rPr>
              <a:t>The Bright Future For Computing Jobs </a:t>
            </a:r>
          </a:p>
        </p:txBody>
      </p:sp>
      <p:cxnSp>
        <p:nvCxnSpPr>
          <p:cNvPr id="4" name="Straight Connector 3"/>
          <p:cNvCxnSpPr/>
          <p:nvPr/>
        </p:nvCxnSpPr>
        <p:spPr bwMode="auto">
          <a:xfrm>
            <a:off x="635000" y="6019800"/>
            <a:ext cx="9448800" cy="1588"/>
          </a:xfrm>
          <a:prstGeom prst="line">
            <a:avLst/>
          </a:prstGeom>
          <a:solidFill>
            <a:srgbClr val="BBE0E3"/>
          </a:solidFill>
          <a:ln w="508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5035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79"/>
            <a:ext cx="12306300" cy="1651322"/>
          </a:xfrm>
        </p:spPr>
        <p:txBody>
          <a:bodyPr/>
          <a:lstStyle/>
          <a:p>
            <a:r>
              <a:rPr lang="en-US" dirty="0"/>
              <a:t>U.S. Employment through </a:t>
            </a:r>
            <a:r>
              <a:rPr lang="en-US" dirty="0" smtClean="0"/>
              <a:t>2020</a:t>
            </a:r>
            <a:br>
              <a:rPr lang="en-US" dirty="0" smtClean="0"/>
            </a:br>
            <a:r>
              <a:rPr lang="en-US" sz="2600" dirty="0" smtClean="0"/>
              <a:t>Computing as one of the Fast Growing Sectors</a:t>
            </a:r>
            <a:endParaRPr lang="en-US" sz="2600" dirty="0"/>
          </a:p>
        </p:txBody>
      </p:sp>
      <p:sp>
        <p:nvSpPr>
          <p:cNvPr id="6" name="TextBox 5"/>
          <p:cNvSpPr txBox="1"/>
          <p:nvPr/>
        </p:nvSpPr>
        <p:spPr>
          <a:xfrm>
            <a:off x="5207000" y="8763000"/>
            <a:ext cx="7339191" cy="269119"/>
          </a:xfrm>
          <a:prstGeom prst="rect">
            <a:avLst/>
          </a:prstGeom>
          <a:noFill/>
        </p:spPr>
        <p:txBody>
          <a:bodyPr wrap="square" rtlCol="0">
            <a:spAutoFit/>
          </a:bodyPr>
          <a:lstStyle/>
          <a:p>
            <a:r>
              <a:rPr lang="en-US" sz="1100" dirty="0" smtClean="0"/>
              <a:t>Source: Bureau </a:t>
            </a:r>
            <a:r>
              <a:rPr lang="en-US" sz="1100" dirty="0"/>
              <a:t>of Labor </a:t>
            </a:r>
            <a:r>
              <a:rPr lang="en-US" sz="1100" dirty="0" smtClean="0"/>
              <a:t>Statistics (BLS</a:t>
            </a:r>
            <a:r>
              <a:rPr lang="en-US" sz="1100" dirty="0"/>
              <a:t>), Employment Projections 2010-2020, </a:t>
            </a:r>
            <a:r>
              <a:rPr lang="en-US" sz="1100" dirty="0" smtClean="0"/>
              <a:t>available at </a:t>
            </a:r>
            <a:r>
              <a:rPr lang="en-US" sz="1100" dirty="0" smtClean="0">
                <a:hlinkClick r:id="rId3"/>
              </a:rPr>
              <a:t>http</a:t>
            </a:r>
            <a:r>
              <a:rPr lang="en-US" sz="1100" dirty="0">
                <a:hlinkClick r:id="rId3"/>
              </a:rPr>
              <a:t>://</a:t>
            </a:r>
            <a:r>
              <a:rPr lang="en-US" sz="1100" dirty="0" smtClean="0">
                <a:hlinkClick r:id="rId3"/>
              </a:rPr>
              <a:t>www.bls.gov/emp/</a:t>
            </a:r>
            <a:r>
              <a:rPr lang="en-US" sz="1100" dirty="0" smtClean="0"/>
              <a:t>. </a:t>
            </a:r>
            <a:endParaRPr lang="en-US" sz="1100" dirty="0"/>
          </a:p>
        </p:txBody>
      </p:sp>
      <p:pic>
        <p:nvPicPr>
          <p:cNvPr id="3" name="Picture 2"/>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41614" y="1579988"/>
            <a:ext cx="11564018" cy="7011249"/>
          </a:xfrm>
          <a:prstGeom prst="rect">
            <a:avLst/>
          </a:prstGeom>
        </p:spPr>
      </p:pic>
      <p:sp>
        <p:nvSpPr>
          <p:cNvPr id="4" name="TextBox 3"/>
          <p:cNvSpPr txBox="1"/>
          <p:nvPr/>
        </p:nvSpPr>
        <p:spPr>
          <a:xfrm>
            <a:off x="6883400" y="1752600"/>
            <a:ext cx="5006499" cy="1569660"/>
          </a:xfrm>
          <a:prstGeom prst="rect">
            <a:avLst/>
          </a:prstGeom>
          <a:noFill/>
        </p:spPr>
        <p:txBody>
          <a:bodyPr wrap="none" rtlCol="0">
            <a:spAutoFit/>
          </a:bodyPr>
          <a:lstStyle/>
          <a:p>
            <a:r>
              <a:rPr lang="en-US" sz="9600" dirty="0" smtClean="0">
                <a:solidFill>
                  <a:schemeClr val="bg1">
                    <a:lumMod val="50000"/>
                  </a:schemeClr>
                </a:solidFill>
                <a:latin typeface="Antique Olive CompactPS" pitchFamily="34" charset="0"/>
              </a:rPr>
              <a:t>DRAFT</a:t>
            </a:r>
            <a:endParaRPr lang="en-US" sz="9600" dirty="0">
              <a:solidFill>
                <a:schemeClr val="bg1">
                  <a:lumMod val="50000"/>
                </a:schemeClr>
              </a:solidFill>
              <a:latin typeface="Antique Olive CompactPS"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079226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79"/>
            <a:ext cx="12306300" cy="1651322"/>
          </a:xfrm>
        </p:spPr>
        <p:txBody>
          <a:bodyPr/>
          <a:lstStyle/>
          <a:p>
            <a:r>
              <a:rPr lang="en-US" dirty="0"/>
              <a:t>U.S. Employment through </a:t>
            </a:r>
            <a:r>
              <a:rPr lang="en-US" dirty="0" smtClean="0"/>
              <a:t>2020</a:t>
            </a:r>
            <a:br>
              <a:rPr lang="en-US" dirty="0" smtClean="0"/>
            </a:br>
            <a:r>
              <a:rPr lang="en-US" sz="2800" dirty="0" smtClean="0"/>
              <a:t>How Computing Stacks Up To Healthcare</a:t>
            </a:r>
            <a:endParaRPr lang="en-US" sz="2800" dirty="0"/>
          </a:p>
        </p:txBody>
      </p:sp>
      <p:sp>
        <p:nvSpPr>
          <p:cNvPr id="4" name="Content Placeholder 2"/>
          <p:cNvSpPr>
            <a:spLocks noGrp="1"/>
          </p:cNvSpPr>
          <p:nvPr>
            <p:ph idx="1"/>
          </p:nvPr>
        </p:nvSpPr>
        <p:spPr>
          <a:xfrm>
            <a:off x="635000" y="1828800"/>
            <a:ext cx="6781800" cy="6033229"/>
          </a:xfrm>
        </p:spPr>
        <p:txBody>
          <a:bodyPr/>
          <a:lstStyle/>
          <a:p>
            <a:pPr marL="39688" indent="0" algn="ctr">
              <a:spcBef>
                <a:spcPts val="0"/>
              </a:spcBef>
              <a:buNone/>
            </a:pPr>
            <a:r>
              <a:rPr lang="en-US" sz="4800" dirty="0" smtClean="0">
                <a:solidFill>
                  <a:srgbClr val="FF0000"/>
                </a:solidFill>
                <a:latin typeface="Calibri" pitchFamily="34" charset="0"/>
                <a:cs typeface="Calibri" pitchFamily="34" charset="0"/>
              </a:rPr>
              <a:t>22% </a:t>
            </a:r>
            <a:r>
              <a:rPr lang="en-US" dirty="0" smtClean="0">
                <a:solidFill>
                  <a:srgbClr val="FF0000"/>
                </a:solidFill>
                <a:latin typeface="Calibri" pitchFamily="34" charset="0"/>
                <a:cs typeface="Calibri" pitchFamily="34" charset="0"/>
              </a:rPr>
              <a:t>job growth rate</a:t>
            </a:r>
          </a:p>
          <a:p>
            <a:pPr marL="39688" indent="0" algn="ctr">
              <a:spcBef>
                <a:spcPts val="0"/>
              </a:spcBef>
              <a:buNone/>
            </a:pPr>
            <a:r>
              <a:rPr lang="en-US" b="0" dirty="0" smtClean="0">
                <a:latin typeface="Calibri" pitchFamily="34" charset="0"/>
                <a:cs typeface="Calibri" pitchFamily="34" charset="0"/>
              </a:rPr>
              <a:t>in computing jobs, as</a:t>
            </a:r>
            <a:r>
              <a:rPr lang="en-US" dirty="0" smtClean="0">
                <a:latin typeface="Calibri" pitchFamily="34" charset="0"/>
                <a:cs typeface="Calibri" pitchFamily="34" charset="0"/>
              </a:rPr>
              <a:t> comparable to healthcare</a:t>
            </a:r>
            <a:r>
              <a:rPr lang="en-US" b="0" dirty="0" smtClean="0">
                <a:latin typeface="Calibri" pitchFamily="34" charset="0"/>
                <a:cs typeface="Calibri" pitchFamily="34" charset="0"/>
              </a:rPr>
              <a:t> job growth rates 2010-2020</a:t>
            </a:r>
            <a:r>
              <a:rPr lang="en-US" b="0" dirty="0">
                <a:latin typeface="Calibri" pitchFamily="34" charset="0"/>
                <a:cs typeface="Calibri" pitchFamily="34" charset="0"/>
              </a:rPr>
              <a:t>.</a:t>
            </a:r>
          </a:p>
          <a:p>
            <a:pPr marL="0" indent="0" algn="ctr">
              <a:spcBef>
                <a:spcPts val="0"/>
              </a:spcBef>
              <a:buNone/>
            </a:pPr>
            <a:endParaRPr lang="en-US" sz="2000" b="0" dirty="0" smtClean="0">
              <a:latin typeface="Calibri" pitchFamily="34" charset="0"/>
              <a:cs typeface="Calibri" pitchFamily="34" charset="0"/>
            </a:endParaRPr>
          </a:p>
          <a:p>
            <a:pPr marL="0" indent="0" algn="ctr">
              <a:spcBef>
                <a:spcPts val="0"/>
              </a:spcBef>
              <a:buNone/>
            </a:pPr>
            <a:endParaRPr lang="en-US" sz="2000" b="0" dirty="0" smtClean="0">
              <a:latin typeface="Calibri" pitchFamily="34" charset="0"/>
              <a:cs typeface="Calibri" pitchFamily="34" charset="0"/>
            </a:endParaRPr>
          </a:p>
          <a:p>
            <a:pPr marL="0" indent="0" algn="ctr">
              <a:spcBef>
                <a:spcPts val="0"/>
              </a:spcBef>
              <a:buNone/>
            </a:pPr>
            <a:r>
              <a:rPr lang="en-US" sz="4800" dirty="0" smtClean="0">
                <a:solidFill>
                  <a:srgbClr val="FF0000"/>
                </a:solidFill>
                <a:latin typeface="Calibri" pitchFamily="34" charset="0"/>
                <a:cs typeface="Calibri" pitchFamily="34" charset="0"/>
              </a:rPr>
              <a:t>51,000</a:t>
            </a:r>
            <a:r>
              <a:rPr lang="en-US" dirty="0" smtClean="0">
                <a:solidFill>
                  <a:srgbClr val="FF0000"/>
                </a:solidFill>
                <a:latin typeface="Calibri" pitchFamily="34" charset="0"/>
                <a:cs typeface="Calibri" pitchFamily="34" charset="0"/>
              </a:rPr>
              <a:t> </a:t>
            </a:r>
            <a:r>
              <a:rPr lang="en-US" dirty="0">
                <a:solidFill>
                  <a:srgbClr val="FF0000"/>
                </a:solidFill>
                <a:latin typeface="Calibri" pitchFamily="34" charset="0"/>
                <a:cs typeface="Calibri" pitchFamily="34" charset="0"/>
              </a:rPr>
              <a:t>projected shortfall </a:t>
            </a:r>
          </a:p>
          <a:p>
            <a:pPr marL="0" indent="0" algn="ctr">
              <a:spcBef>
                <a:spcPts val="0"/>
              </a:spcBef>
              <a:buNone/>
            </a:pPr>
            <a:r>
              <a:rPr lang="en-US" b="0" dirty="0">
                <a:latin typeface="Calibri" pitchFamily="34" charset="0"/>
                <a:cs typeface="Calibri" pitchFamily="34" charset="0"/>
              </a:rPr>
              <a:t>in qualified </a:t>
            </a:r>
            <a:r>
              <a:rPr lang="en-US" dirty="0">
                <a:latin typeface="Calibri" pitchFamily="34" charset="0"/>
                <a:cs typeface="Calibri" pitchFamily="34" charset="0"/>
              </a:rPr>
              <a:t>health IT workers </a:t>
            </a:r>
            <a:r>
              <a:rPr lang="en-US" b="0" dirty="0" smtClean="0">
                <a:latin typeface="Calibri" pitchFamily="34" charset="0"/>
                <a:cs typeface="Calibri" pitchFamily="34" charset="0"/>
              </a:rPr>
              <a:t>2011-2015</a:t>
            </a:r>
            <a:r>
              <a:rPr lang="en-US" b="0" dirty="0">
                <a:latin typeface="Calibri" pitchFamily="34" charset="0"/>
                <a:cs typeface="Calibri" pitchFamily="34" charset="0"/>
              </a:rPr>
              <a:t>.</a:t>
            </a:r>
          </a:p>
          <a:p>
            <a:pPr marL="0" indent="0" algn="ctr">
              <a:spcBef>
                <a:spcPts val="0"/>
              </a:spcBef>
              <a:buNone/>
            </a:pPr>
            <a:endParaRPr lang="en-US" sz="2000" dirty="0" smtClean="0">
              <a:solidFill>
                <a:srgbClr val="FF0000"/>
              </a:solidFill>
              <a:latin typeface="Calibri" pitchFamily="34" charset="0"/>
              <a:cs typeface="Calibri" pitchFamily="34" charset="0"/>
            </a:endParaRPr>
          </a:p>
          <a:p>
            <a:pPr marL="0" indent="0" algn="ctr">
              <a:spcBef>
                <a:spcPts val="0"/>
              </a:spcBef>
              <a:buNone/>
            </a:pPr>
            <a:endParaRPr lang="en-US" sz="2000" dirty="0" smtClean="0">
              <a:solidFill>
                <a:srgbClr val="FF0000"/>
              </a:solidFill>
              <a:latin typeface="Calibri" pitchFamily="34" charset="0"/>
              <a:cs typeface="Calibri" pitchFamily="34" charset="0"/>
            </a:endParaRPr>
          </a:p>
          <a:p>
            <a:pPr marL="0" indent="0" algn="ctr">
              <a:spcBef>
                <a:spcPts val="0"/>
              </a:spcBef>
              <a:buNone/>
            </a:pPr>
            <a:r>
              <a:rPr lang="en-US" sz="4800" dirty="0" smtClean="0">
                <a:solidFill>
                  <a:srgbClr val="FF0000"/>
                </a:solidFill>
                <a:latin typeface="Calibri" pitchFamily="34" charset="0"/>
                <a:cs typeface="Calibri" pitchFamily="34" charset="0"/>
              </a:rPr>
              <a:t>90% </a:t>
            </a:r>
            <a:r>
              <a:rPr lang="en-US" sz="3200" dirty="0" smtClean="0">
                <a:solidFill>
                  <a:srgbClr val="FF0000"/>
                </a:solidFill>
                <a:latin typeface="Calibri" pitchFamily="34" charset="0"/>
                <a:cs typeface="Calibri" pitchFamily="34" charset="0"/>
              </a:rPr>
              <a:t>of physicians </a:t>
            </a:r>
          </a:p>
          <a:p>
            <a:pPr marL="0" indent="0" algn="ctr">
              <a:spcBef>
                <a:spcPts val="0"/>
              </a:spcBef>
              <a:buNone/>
            </a:pPr>
            <a:r>
              <a:rPr lang="en-US" b="0" dirty="0" smtClean="0">
                <a:latin typeface="Calibri" pitchFamily="34" charset="0"/>
                <a:cs typeface="Calibri" pitchFamily="34" charset="0"/>
              </a:rPr>
              <a:t>to use </a:t>
            </a:r>
            <a:r>
              <a:rPr lang="en-US" dirty="0" smtClean="0">
                <a:latin typeface="Calibri" pitchFamily="34" charset="0"/>
                <a:cs typeface="Calibri" pitchFamily="34" charset="0"/>
              </a:rPr>
              <a:t>electronic health records </a:t>
            </a:r>
            <a:r>
              <a:rPr lang="en-US" b="0" dirty="0" smtClean="0">
                <a:latin typeface="Calibri" pitchFamily="34" charset="0"/>
                <a:cs typeface="Calibri" pitchFamily="34" charset="0"/>
              </a:rPr>
              <a:t> by 2019 as a result of the federal HITECH Act of 2009.</a:t>
            </a:r>
            <a:endParaRPr lang="en-US" dirty="0">
              <a:latin typeface="Calibri" pitchFamily="34" charset="0"/>
              <a:cs typeface="Calibri" pitchFamily="34" charset="0"/>
            </a:endParaRPr>
          </a:p>
        </p:txBody>
      </p:sp>
      <p:sp>
        <p:nvSpPr>
          <p:cNvPr id="6" name="TextBox 5"/>
          <p:cNvSpPr txBox="1"/>
          <p:nvPr/>
        </p:nvSpPr>
        <p:spPr>
          <a:xfrm>
            <a:off x="4040009" y="8237109"/>
            <a:ext cx="8474764" cy="938719"/>
          </a:xfrm>
          <a:prstGeom prst="rect">
            <a:avLst/>
          </a:prstGeom>
          <a:noFill/>
        </p:spPr>
        <p:txBody>
          <a:bodyPr wrap="square" rtlCol="0">
            <a:spAutoFit/>
          </a:bodyPr>
          <a:lstStyle/>
          <a:p>
            <a:pPr algn="r"/>
            <a:r>
              <a:rPr lang="en-US" sz="1100" dirty="0" smtClean="0"/>
              <a:t>* Healthcare practitioners and technicians </a:t>
            </a:r>
          </a:p>
          <a:p>
            <a:endParaRPr lang="en-US" sz="1100" dirty="0" smtClean="0"/>
          </a:p>
          <a:p>
            <a:r>
              <a:rPr lang="en-US" sz="1100" dirty="0" smtClean="0"/>
              <a:t>Sources</a:t>
            </a:r>
            <a:r>
              <a:rPr lang="en-US" sz="1100" dirty="0"/>
              <a:t>: </a:t>
            </a:r>
            <a:r>
              <a:rPr lang="en-US" sz="1100" dirty="0" smtClean="0"/>
              <a:t>Bureau </a:t>
            </a:r>
            <a:r>
              <a:rPr lang="en-US" sz="1100" dirty="0"/>
              <a:t>of Labor </a:t>
            </a:r>
            <a:r>
              <a:rPr lang="en-US" sz="1100" dirty="0" smtClean="0"/>
              <a:t>Statistics (BLS</a:t>
            </a:r>
            <a:r>
              <a:rPr lang="en-US" sz="1100" dirty="0"/>
              <a:t>), Employment Projections 2010-2020, </a:t>
            </a:r>
            <a:r>
              <a:rPr lang="en-US" sz="1100" dirty="0" smtClean="0"/>
              <a:t>available at </a:t>
            </a:r>
            <a:r>
              <a:rPr lang="en-US" sz="1100" dirty="0" smtClean="0">
                <a:hlinkClick r:id="rId3"/>
              </a:rPr>
              <a:t>http</a:t>
            </a:r>
            <a:r>
              <a:rPr lang="en-US" sz="1100" dirty="0">
                <a:hlinkClick r:id="rId3"/>
              </a:rPr>
              <a:t>://</a:t>
            </a:r>
            <a:r>
              <a:rPr lang="en-US" sz="1100" dirty="0" smtClean="0">
                <a:hlinkClick r:id="rId3"/>
              </a:rPr>
              <a:t>www.bls.gov/emp/</a:t>
            </a:r>
            <a:r>
              <a:rPr lang="en-US" sz="1100" dirty="0" smtClean="0"/>
              <a:t>. U.S</a:t>
            </a:r>
            <a:r>
              <a:rPr lang="en-US" sz="1100" dirty="0"/>
              <a:t>. Department of Health and Human Services (</a:t>
            </a:r>
            <a:r>
              <a:rPr lang="en-US" sz="1100" dirty="0" smtClean="0"/>
              <a:t>HHS), HITECH Programs, </a:t>
            </a:r>
            <a:r>
              <a:rPr lang="en-US" sz="1100" dirty="0" smtClean="0">
                <a:hlinkClick r:id="rId4"/>
              </a:rPr>
              <a:t>http://www.healthit.gov</a:t>
            </a:r>
            <a:r>
              <a:rPr lang="en-US" sz="1100" dirty="0" smtClean="0"/>
              <a:t>. Congressional Budget Office</a:t>
            </a:r>
            <a:r>
              <a:rPr lang="en-US" sz="1100" dirty="0"/>
              <a:t>, </a:t>
            </a:r>
            <a:r>
              <a:rPr lang="en-US" sz="1100" dirty="0" smtClean="0"/>
              <a:t>Analysis of HITECH Act of 2009.</a:t>
            </a:r>
            <a:endParaRPr lang="en-US" sz="1100" dirty="0"/>
          </a:p>
        </p:txBody>
      </p:sp>
      <p:pic>
        <p:nvPicPr>
          <p:cNvPr id="5" name="Picture 4"/>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438572" y="2114940"/>
            <a:ext cx="5090716" cy="6154830"/>
          </a:xfrm>
          <a:prstGeom prst="rect">
            <a:avLst/>
          </a:prstGeom>
        </p:spPr>
      </p:pic>
      <p:sp>
        <p:nvSpPr>
          <p:cNvPr id="8" name="Title 1"/>
          <p:cNvSpPr txBox="1">
            <a:spLocks/>
          </p:cNvSpPr>
          <p:nvPr/>
        </p:nvSpPr>
        <p:spPr bwMode="auto">
          <a:xfrm rot="10800000" flipV="1">
            <a:off x="8718200" y="1738746"/>
            <a:ext cx="2514600" cy="533401"/>
          </a:xfrm>
          <a:prstGeom prst="roundRect">
            <a:avLst/>
          </a:prstGeom>
          <a:solidFill>
            <a:srgbClr val="FFC000"/>
          </a:solidFill>
          <a:ln>
            <a:noFill/>
          </a:ln>
          <a:effectLst>
            <a:outerShdw blurRad="50800" dist="38100" dir="2700000" algn="tl" rotWithShape="0">
              <a:prstClr val="black">
                <a:alpha val="40000"/>
              </a:prstClr>
            </a:outerShdw>
          </a:effectLst>
          <a:extLst/>
        </p:spPr>
        <p:txBody>
          <a:bodyPr vert="horz" wrap="square" lIns="0" tIns="0" rIns="57799" bIns="0" numCol="1" anchor="ctr" anchorCtr="0" compatLnSpc="1">
            <a:prstTxWarp prst="textNoShape">
              <a:avLst/>
            </a:prstTxWarp>
          </a:bodyPr>
          <a:lstStyle/>
          <a:p>
            <a:pPr marL="39688" marR="0" lvl="0" indent="-39688" algn="ctr" defTabSz="914400" rtl="0" eaLnBrk="0" fontAlgn="base" latinLnBrk="0" hangingPunct="0">
              <a:lnSpc>
                <a:spcPct val="100000"/>
              </a:lnSpc>
              <a:spcBef>
                <a:spcPct val="0"/>
              </a:spcBef>
              <a:spcAft>
                <a:spcPct val="0"/>
              </a:spcAft>
              <a:buClrTx/>
              <a:buSzTx/>
              <a:buFontTx/>
              <a:buNone/>
              <a:tabLst/>
              <a:defRPr/>
            </a:pPr>
            <a:r>
              <a:rPr kumimoji="0" lang="en-US" sz="2800" b="1" i="0" strike="noStrike" kern="0" cap="none" spc="0" normalizeH="0" baseline="0" noProof="0" dirty="0" smtClean="0">
                <a:ln>
                  <a:noFill/>
                </a:ln>
                <a:solidFill>
                  <a:srgbClr val="663300"/>
                </a:solidFill>
                <a:effectLst/>
                <a:uLnTx/>
                <a:uFillTx/>
                <a:latin typeface="Calibri" pitchFamily="34" charset="0"/>
                <a:ea typeface="+mj-ea"/>
                <a:cs typeface="Calibri" pitchFamily="34" charset="0"/>
                <a:sym typeface="Palatino" charset="0"/>
              </a:rPr>
              <a:t>Growth</a:t>
            </a:r>
            <a:r>
              <a:rPr kumimoji="0" lang="en-US" sz="2800" b="1" i="0" strike="noStrike" kern="0" cap="none" spc="0" normalizeH="0" noProof="0" dirty="0" smtClean="0">
                <a:ln>
                  <a:noFill/>
                </a:ln>
                <a:solidFill>
                  <a:srgbClr val="663300"/>
                </a:solidFill>
                <a:effectLst/>
                <a:uLnTx/>
                <a:uFillTx/>
                <a:latin typeface="Calibri" pitchFamily="34" charset="0"/>
                <a:ea typeface="+mj-ea"/>
                <a:cs typeface="Calibri" pitchFamily="34" charset="0"/>
                <a:sym typeface="Palatino" charset="0"/>
              </a:rPr>
              <a:t> Rates</a:t>
            </a:r>
            <a:endParaRPr kumimoji="0" lang="en-US" sz="2800" b="1" i="0" strike="noStrike" kern="0" cap="none" spc="0" normalizeH="0" baseline="0" noProof="0" dirty="0">
              <a:ln>
                <a:noFill/>
              </a:ln>
              <a:solidFill>
                <a:srgbClr val="663300"/>
              </a:solidFill>
              <a:effectLst/>
              <a:uLnTx/>
              <a:uFillTx/>
              <a:latin typeface="Calibri" pitchFamily="34" charset="0"/>
              <a:ea typeface="+mj-ea"/>
              <a:cs typeface="Calibri" pitchFamily="34" charset="0"/>
              <a:sym typeface="Palatino"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88934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
          <p:cNvSpPr>
            <a:spLocks noGrp="1"/>
          </p:cNvSpPr>
          <p:nvPr>
            <p:ph type="title"/>
          </p:nvPr>
        </p:nvSpPr>
        <p:spPr>
          <a:xfrm>
            <a:off x="482600" y="-87313"/>
            <a:ext cx="11595100" cy="2144713"/>
          </a:xfrm>
        </p:spPr>
        <p:txBody>
          <a:bodyPr/>
          <a:lstStyle/>
          <a:p>
            <a:r>
              <a:rPr lang="en-US" dirty="0" smtClean="0"/>
              <a:t>Total Employment in STEM in 2020</a:t>
            </a:r>
            <a:br>
              <a:rPr lang="en-US" dirty="0" smtClean="0"/>
            </a:br>
            <a:r>
              <a:rPr lang="en-US" sz="2800" dirty="0" smtClean="0"/>
              <a:t>Science, Technology, Engineering, and Mathematics</a:t>
            </a:r>
            <a:endParaRPr lang="en-US" sz="2800" dirty="0"/>
          </a:p>
        </p:txBody>
      </p:sp>
      <p:sp>
        <p:nvSpPr>
          <p:cNvPr id="29" name="TextBox 28"/>
          <p:cNvSpPr txBox="1"/>
          <p:nvPr/>
        </p:nvSpPr>
        <p:spPr>
          <a:xfrm>
            <a:off x="4656778" y="8305800"/>
            <a:ext cx="7872350" cy="769441"/>
          </a:xfrm>
          <a:prstGeom prst="rect">
            <a:avLst/>
          </a:prstGeom>
          <a:noFill/>
        </p:spPr>
        <p:txBody>
          <a:bodyPr wrap="square" rtlCol="0">
            <a:spAutoFit/>
          </a:bodyPr>
          <a:lstStyle/>
          <a:p>
            <a:pPr algn="r"/>
            <a:r>
              <a:rPr lang="en-US" sz="1100" dirty="0"/>
              <a:t>* Subtotals do not equal 9.2 million due to rounding.</a:t>
            </a:r>
          </a:p>
          <a:p>
            <a:endParaRPr lang="en-US" sz="1100" dirty="0" smtClean="0"/>
          </a:p>
          <a:p>
            <a:r>
              <a:rPr lang="en-US" sz="1100" dirty="0" smtClean="0"/>
              <a:t>Source: Jobs data are calculated from the </a:t>
            </a:r>
            <a:r>
              <a:rPr lang="en-US" sz="1100" dirty="0"/>
              <a:t>Bureau of Labor </a:t>
            </a:r>
            <a:r>
              <a:rPr lang="en-US" sz="1100" dirty="0" smtClean="0"/>
              <a:t>Statistics (BLS</a:t>
            </a:r>
            <a:r>
              <a:rPr lang="en-US" sz="1100" dirty="0"/>
              <a:t>), Employment Projections 2010-2020, </a:t>
            </a:r>
            <a:r>
              <a:rPr lang="en-US" sz="1100" dirty="0" smtClean="0"/>
              <a:t>available at </a:t>
            </a:r>
            <a:r>
              <a:rPr lang="en-US" sz="1100" dirty="0" smtClean="0">
                <a:hlinkClick r:id="rId3"/>
              </a:rPr>
              <a:t>http://www.bls.gov/emp/</a:t>
            </a:r>
            <a:r>
              <a:rPr lang="en-US" sz="1100" dirty="0"/>
              <a:t>. </a:t>
            </a:r>
            <a:r>
              <a:rPr lang="en-US" sz="1100" dirty="0" smtClean="0"/>
              <a:t>STEM </a:t>
            </a:r>
            <a:r>
              <a:rPr lang="en-US" sz="1100" dirty="0"/>
              <a:t>is defined here to include non-medical </a:t>
            </a:r>
            <a:r>
              <a:rPr lang="en-US" sz="1100" dirty="0" smtClean="0"/>
              <a:t>occupations</a:t>
            </a:r>
            <a:r>
              <a:rPr lang="en-US" sz="1100" dirty="0"/>
              <a:t>. </a:t>
            </a:r>
            <a:endParaRPr lang="en-US" sz="1100" dirty="0" smtClean="0"/>
          </a:p>
        </p:txBody>
      </p:sp>
      <p:pic>
        <p:nvPicPr>
          <p:cNvPr id="2" name="Picture 1"/>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473200" y="1924050"/>
            <a:ext cx="10058400" cy="59055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779536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0175"/>
            <a:ext cx="11595100" cy="1165225"/>
          </a:xfrm>
        </p:spPr>
        <p:txBody>
          <a:bodyPr/>
          <a:lstStyle/>
          <a:p>
            <a:r>
              <a:rPr lang="en-US" sz="4400" dirty="0" smtClean="0">
                <a:latin typeface="Calibri" pitchFamily="34" charset="0"/>
                <a:cs typeface="Calibri" pitchFamily="34" charset="0"/>
              </a:rPr>
              <a:t>Where the STEM Jobs Will Be</a:t>
            </a:r>
            <a:br>
              <a:rPr lang="en-US" sz="4400" dirty="0" smtClean="0">
                <a:latin typeface="Calibri" pitchFamily="34" charset="0"/>
                <a:cs typeface="Calibri" pitchFamily="34" charset="0"/>
              </a:rPr>
            </a:br>
            <a:r>
              <a:rPr lang="en-US" sz="2800" dirty="0" smtClean="0">
                <a:latin typeface="Calibri" pitchFamily="34" charset="0"/>
                <a:cs typeface="Calibri" pitchFamily="34" charset="0"/>
              </a:rPr>
              <a:t>Projected Annual Growth of Total STEM Job Openings 2010-2020</a:t>
            </a:r>
            <a:endParaRPr lang="en-US" sz="2800" dirty="0">
              <a:latin typeface="Calibri" pitchFamily="34" charset="0"/>
              <a:cs typeface="Calibri" pitchFamily="34" charset="0"/>
            </a:endParaRPr>
          </a:p>
        </p:txBody>
      </p:sp>
      <p:sp>
        <p:nvSpPr>
          <p:cNvPr id="3" name="TextBox 2"/>
          <p:cNvSpPr txBox="1"/>
          <p:nvPr/>
        </p:nvSpPr>
        <p:spPr>
          <a:xfrm>
            <a:off x="4597400" y="8339067"/>
            <a:ext cx="7878738" cy="769441"/>
          </a:xfrm>
          <a:prstGeom prst="rect">
            <a:avLst/>
          </a:prstGeom>
          <a:noFill/>
        </p:spPr>
        <p:txBody>
          <a:bodyPr wrap="square" rtlCol="0">
            <a:spAutoFit/>
          </a:bodyPr>
          <a:lstStyle/>
          <a:p>
            <a:pPr algn="r"/>
            <a:r>
              <a:rPr lang="en-US" sz="1100" dirty="0" smtClean="0"/>
              <a:t>* STEM </a:t>
            </a:r>
            <a:r>
              <a:rPr lang="en-US" sz="1100" dirty="0"/>
              <a:t>is defined here to include non-medical </a:t>
            </a:r>
            <a:r>
              <a:rPr lang="en-US" sz="1100" dirty="0" smtClean="0"/>
              <a:t>occupations. </a:t>
            </a:r>
          </a:p>
          <a:p>
            <a:pPr marL="171450" indent="-171450" algn="r">
              <a:buFont typeface="Arial" charset="0"/>
              <a:buChar char="•"/>
            </a:pPr>
            <a:endParaRPr lang="en-US" sz="1100" dirty="0"/>
          </a:p>
          <a:p>
            <a:r>
              <a:rPr lang="en-US" sz="1100" dirty="0" smtClean="0"/>
              <a:t>Source: </a:t>
            </a:r>
            <a:r>
              <a:rPr lang="en-US" sz="1100" dirty="0"/>
              <a:t>Jobs data are calculated from the Bureau of Labor Statistics (BLS), Employment Projections 2010-2020, available at </a:t>
            </a:r>
            <a:r>
              <a:rPr lang="en-US" sz="1100" dirty="0">
                <a:hlinkClick r:id="rId3"/>
              </a:rPr>
              <a:t>http://www.bls.gov/emp/</a:t>
            </a:r>
            <a:r>
              <a:rPr lang="en-US" sz="1100" dirty="0"/>
              <a:t>. </a:t>
            </a:r>
            <a:endParaRPr lang="en-US" sz="1100" dirty="0" smtClean="0"/>
          </a:p>
        </p:txBody>
      </p:sp>
      <p:pic>
        <p:nvPicPr>
          <p:cNvPr id="5" name="Picture 4"/>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30400" y="1452790"/>
            <a:ext cx="8001000" cy="688627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896595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Title &amp; Bullets copy 1">
  <a:themeElements>
    <a:clrScheme name="Title &amp; Bullets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1">
      <a:majorFont>
        <a:latin typeface="Palatino"/>
        <a:ea typeface="ヒラギノ明朝 ProN W6"/>
        <a:cs typeface="ヒラギノ明朝 ProN W6"/>
      </a:majorFont>
      <a:minorFont>
        <a:latin typeface="Palatino"/>
        <a:ea typeface="ヒラギノ明朝 ProN W6"/>
        <a:cs typeface="ヒラギノ明朝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13535</TotalTime>
  <Pages>0</Pages>
  <Words>4931</Words>
  <Characters>0</Characters>
  <Application>Microsoft Macintosh PowerPoint</Application>
  <PresentationFormat>Custom</PresentationFormat>
  <Lines>0</Lines>
  <Paragraphs>450</Paragraphs>
  <Slides>26</Slides>
  <Notes>26</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Title &amp; Bullets copy 1</vt:lpstr>
      <vt:lpstr>Slide 1</vt:lpstr>
      <vt:lpstr>Slide 2</vt:lpstr>
      <vt:lpstr>U.S. Workforce through 2020</vt:lpstr>
      <vt:lpstr>Quick Facts about Computing Jobs Though 2020</vt:lpstr>
      <vt:lpstr>Slide 5</vt:lpstr>
      <vt:lpstr>U.S. Employment through 2020 Computing as one of the Fast Growing Sectors</vt:lpstr>
      <vt:lpstr>U.S. Employment through 2020 How Computing Stacks Up To Healthcare</vt:lpstr>
      <vt:lpstr>Total Employment in STEM in 2020 Science, Technology, Engineering, and Mathematics</vt:lpstr>
      <vt:lpstr>Where the STEM Jobs Will Be Projected Annual Growth of Total STEM Job Openings 2010-2020</vt:lpstr>
      <vt:lpstr>Where the STEM Jobs Will Be Projected Annual Growth of NEWLY CREATED STEM Job Openings 2010-2020</vt:lpstr>
      <vt:lpstr>Where the STEM Jobs Will Be Degrees vs. Jobs Annually</vt:lpstr>
      <vt:lpstr>Where the STEM Jobs Will Be Top 10 STEM Occupations by Total Employment in 2020</vt:lpstr>
      <vt:lpstr>Slide 13</vt:lpstr>
      <vt:lpstr>Where the U.S. Jobs Will Be Top 10 Major Occupational Groups 2010-2020 and Average Salaries in May 2011</vt:lpstr>
      <vt:lpstr>Where the STEM Jobs Will Be Projected Growth of Selected STEM Jobs 2010-2020</vt:lpstr>
      <vt:lpstr>Slide 16</vt:lpstr>
      <vt:lpstr>Higher Education Pipeline in Computing</vt:lpstr>
      <vt:lpstr>Higher Education Pipeline in Computing CRA Taulbee Survey Results</vt:lpstr>
      <vt:lpstr>High School Advanced Placement Exams 2011</vt:lpstr>
      <vt:lpstr>Slide 20</vt:lpstr>
      <vt:lpstr>High School Advanced Placement  Exams 2011 </vt:lpstr>
      <vt:lpstr>How Computer Science “Counts” In K-12</vt:lpstr>
      <vt:lpstr>Findings: Standards Percentage of Secondary School Computer Science Standards  Level II and Level III Adopted by State</vt:lpstr>
      <vt:lpstr>Slide 24</vt:lpstr>
      <vt:lpstr>Why K-12 Computer Science Education? Factors in Choice of College Major in Computer Science</vt:lpstr>
      <vt:lpstr>Conclusion</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Renee Dopplick</dc:creator>
  <cp:keywords/>
  <dc:description/>
  <cp:lastModifiedBy>Cameron Wilson</cp:lastModifiedBy>
  <cp:revision>552</cp:revision>
  <cp:lastPrinted>2012-06-08T18:42:56Z</cp:lastPrinted>
  <dcterms:created xsi:type="dcterms:W3CDTF">2012-07-25T18:35:20Z</dcterms:created>
  <dcterms:modified xsi:type="dcterms:W3CDTF">2012-07-25T18:37:21Z</dcterms:modified>
  <cp:category/>
</cp:coreProperties>
</file>